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32C12"/>
    <a:srgbClr val="39471D"/>
    <a:srgbClr val="3E171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6" d="100"/>
          <a:sy n="66" d="100"/>
        </p:scale>
        <p:origin x="-636" y="-102"/>
      </p:cViewPr>
      <p:guideLst>
        <p:guide orient="horz" pos="4319"/>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_____Microsoft_Office_Excel1.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ru-RU"/>
  <c:chart>
    <c:plotArea>
      <c:layout>
        <c:manualLayout>
          <c:layoutTarget val="inner"/>
          <c:xMode val="edge"/>
          <c:yMode val="edge"/>
          <c:x val="8.6663389613836544E-2"/>
          <c:y val="5.643125030266332E-2"/>
          <c:w val="0.57102473561654665"/>
          <c:h val="0.77847686611695643"/>
        </c:manualLayout>
      </c:layout>
      <c:barChart>
        <c:barDir val="col"/>
        <c:grouping val="clustered"/>
        <c:ser>
          <c:idx val="0"/>
          <c:order val="0"/>
          <c:tx>
            <c:strRef>
              <c:f>Лист1!$B$1</c:f>
              <c:strCache>
                <c:ptCount val="1"/>
                <c:pt idx="0">
                  <c:v>Семья</c:v>
                </c:pt>
              </c:strCache>
            </c:strRef>
          </c:tx>
          <c:dLbls>
            <c:showVal val="1"/>
          </c:dLbls>
          <c:cat>
            <c:numRef>
              <c:f>Лист1!$A$2</c:f>
              <c:numCache>
                <c:formatCode>General</c:formatCode>
                <c:ptCount val="1"/>
              </c:numCache>
            </c:numRef>
          </c:cat>
          <c:val>
            <c:numRef>
              <c:f>Лист1!$B$2</c:f>
              <c:numCache>
                <c:formatCode>General</c:formatCode>
                <c:ptCount val="1"/>
                <c:pt idx="0">
                  <c:v>37</c:v>
                </c:pt>
              </c:numCache>
            </c:numRef>
          </c:val>
        </c:ser>
        <c:ser>
          <c:idx val="1"/>
          <c:order val="1"/>
          <c:tx>
            <c:strRef>
              <c:f>Лист1!$C$1</c:f>
              <c:strCache>
                <c:ptCount val="1"/>
                <c:pt idx="0">
                  <c:v>Социальное окружение</c:v>
                </c:pt>
              </c:strCache>
            </c:strRef>
          </c:tx>
          <c:dLbls>
            <c:showVal val="1"/>
          </c:dLbls>
          <c:cat>
            <c:numRef>
              <c:f>Лист1!$A$2</c:f>
              <c:numCache>
                <c:formatCode>General</c:formatCode>
                <c:ptCount val="1"/>
              </c:numCache>
            </c:numRef>
          </c:cat>
          <c:val>
            <c:numRef>
              <c:f>Лист1!$C$2</c:f>
              <c:numCache>
                <c:formatCode>General</c:formatCode>
                <c:ptCount val="1"/>
                <c:pt idx="0">
                  <c:v>10</c:v>
                </c:pt>
              </c:numCache>
            </c:numRef>
          </c:val>
        </c:ser>
        <c:ser>
          <c:idx val="2"/>
          <c:order val="2"/>
          <c:tx>
            <c:strRef>
              <c:f>Лист1!$D$1</c:f>
              <c:strCache>
                <c:ptCount val="1"/>
                <c:pt idx="0">
                  <c:v>школа</c:v>
                </c:pt>
              </c:strCache>
            </c:strRef>
          </c:tx>
          <c:dLbls>
            <c:showVal val="1"/>
          </c:dLbls>
          <c:cat>
            <c:numRef>
              <c:f>Лист1!$A$2</c:f>
              <c:numCache>
                <c:formatCode>General</c:formatCode>
                <c:ptCount val="1"/>
              </c:numCache>
            </c:numRef>
          </c:cat>
          <c:val>
            <c:numRef>
              <c:f>Лист1!$D$2</c:f>
              <c:numCache>
                <c:formatCode>General</c:formatCode>
                <c:ptCount val="1"/>
                <c:pt idx="0">
                  <c:v>23</c:v>
                </c:pt>
              </c:numCache>
            </c:numRef>
          </c:val>
        </c:ser>
        <c:ser>
          <c:idx val="3"/>
          <c:order val="3"/>
          <c:tx>
            <c:strRef>
              <c:f>Лист1!$E$1</c:f>
              <c:strCache>
                <c:ptCount val="1"/>
                <c:pt idx="0">
                  <c:v>природные задатки</c:v>
                </c:pt>
              </c:strCache>
            </c:strRef>
          </c:tx>
          <c:dLbls>
            <c:showVal val="1"/>
          </c:dLbls>
          <c:cat>
            <c:numRef>
              <c:f>Лист1!$A$2</c:f>
              <c:numCache>
                <c:formatCode>General</c:formatCode>
                <c:ptCount val="1"/>
              </c:numCache>
            </c:numRef>
          </c:cat>
          <c:val>
            <c:numRef>
              <c:f>Лист1!$E$2</c:f>
              <c:numCache>
                <c:formatCode>General</c:formatCode>
                <c:ptCount val="1"/>
                <c:pt idx="0">
                  <c:v>19</c:v>
                </c:pt>
              </c:numCache>
            </c:numRef>
          </c:val>
        </c:ser>
        <c:ser>
          <c:idx val="4"/>
          <c:order val="4"/>
          <c:tx>
            <c:strRef>
              <c:f>Лист1!$F$1</c:f>
              <c:strCache>
                <c:ptCount val="1"/>
                <c:pt idx="0">
                  <c:v>Не знаю</c:v>
                </c:pt>
              </c:strCache>
            </c:strRef>
          </c:tx>
          <c:dLbls>
            <c:showVal val="1"/>
          </c:dLbls>
          <c:cat>
            <c:numRef>
              <c:f>Лист1!$A$2</c:f>
              <c:numCache>
                <c:formatCode>General</c:formatCode>
                <c:ptCount val="1"/>
              </c:numCache>
            </c:numRef>
          </c:cat>
          <c:val>
            <c:numRef>
              <c:f>Лист1!$F$2</c:f>
              <c:numCache>
                <c:formatCode>General</c:formatCode>
                <c:ptCount val="1"/>
                <c:pt idx="0">
                  <c:v>6</c:v>
                </c:pt>
              </c:numCache>
            </c:numRef>
          </c:val>
        </c:ser>
        <c:axId val="63699968"/>
        <c:axId val="67220224"/>
      </c:barChart>
      <c:catAx>
        <c:axId val="63699968"/>
        <c:scaling>
          <c:orientation val="minMax"/>
        </c:scaling>
        <c:axPos val="b"/>
        <c:numFmt formatCode="General" sourceLinked="1"/>
        <c:tickLblPos val="nextTo"/>
        <c:crossAx val="67220224"/>
        <c:crosses val="autoZero"/>
        <c:auto val="1"/>
        <c:lblAlgn val="ctr"/>
        <c:lblOffset val="100"/>
      </c:catAx>
      <c:valAx>
        <c:axId val="67220224"/>
        <c:scaling>
          <c:orientation val="minMax"/>
        </c:scaling>
        <c:axPos val="l"/>
        <c:majorGridlines/>
        <c:numFmt formatCode="General" sourceLinked="1"/>
        <c:tickLblPos val="nextTo"/>
        <c:crossAx val="63699968"/>
        <c:crosses val="autoZero"/>
        <c:crossBetween val="between"/>
      </c:valAx>
    </c:plotArea>
    <c:legend>
      <c:legendPos val="r"/>
      <c:layout/>
    </c:legend>
    <c:plotVisOnly val="1"/>
  </c:chart>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DF31BBC-A6FE-49BC-ABFA-8CA39579DBC1}" type="datetimeFigureOut">
              <a:rPr lang="ru-RU" smtClean="0"/>
              <a:pPr/>
              <a:t>02.05.2011</a:t>
            </a:fld>
            <a:endParaRPr lang="ru-R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Click to edit Master text styles</a:t>
            </a:r>
          </a:p>
          <a:p>
            <a:pPr lvl="1"/>
            <a:r>
              <a:rPr lang="ru-RU" smtClean="0"/>
              <a:t>Second level</a:t>
            </a:r>
          </a:p>
          <a:p>
            <a:pPr lvl="2"/>
            <a:r>
              <a:rPr lang="ru-RU" smtClean="0"/>
              <a:t>Third level</a:t>
            </a:r>
          </a:p>
          <a:p>
            <a:pPr lvl="3"/>
            <a:r>
              <a:rPr lang="ru-RU" smtClean="0"/>
              <a:t>Fourth level</a:t>
            </a:r>
          </a:p>
          <a:p>
            <a:pPr lvl="4"/>
            <a:r>
              <a:rPr lang="ru-RU" smtClean="0"/>
              <a:t>Fifth level</a:t>
            </a:r>
            <a:endParaRPr lang="ru-R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44D1A6E-7C18-4071-8382-0B4DDFC3D1D1}"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ru-RU"/>
          </a:p>
        </p:txBody>
      </p:sp>
      <p:sp>
        <p:nvSpPr>
          <p:cNvPr id="4" name="Slide Number Placeholder 3"/>
          <p:cNvSpPr>
            <a:spLocks noGrp="1"/>
          </p:cNvSpPr>
          <p:nvPr>
            <p:ph type="sldNum" sz="quarter" idx="10"/>
          </p:nvPr>
        </p:nvSpPr>
        <p:spPr/>
        <p:txBody>
          <a:bodyPr/>
          <a:lstStyle/>
          <a:p>
            <a:fld id="{A44D1A6E-7C18-4071-8382-0B4DDFC3D1D1}" type="slidenum">
              <a:rPr lang="ru-RU" smtClean="0"/>
              <a:pPr/>
              <a:t>1</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bwMode="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57356" y="1428736"/>
            <a:ext cx="5429288" cy="1470025"/>
          </a:xfrm>
        </p:spPr>
        <p:txBody>
          <a:bodyPr>
            <a:scene3d>
              <a:camera prst="orthographicFront"/>
              <a:lightRig rig="threePt" dir="t"/>
            </a:scene3d>
            <a:sp3d extrusionH="44450"/>
          </a:bodyPr>
          <a:lstStyle>
            <a:lvl1pPr>
              <a:defRPr>
                <a:solidFill>
                  <a:srgbClr val="232C12"/>
                </a:solidFill>
                <a:effectLst>
                  <a:outerShdw dist="63500" dir="2700000" algn="tl" rotWithShape="0">
                    <a:schemeClr val="bg1">
                      <a:alpha val="59000"/>
                    </a:schemeClr>
                  </a:outerShdw>
                </a:effectLst>
                <a:latin typeface="Calibri (Headings)"/>
              </a:defRPr>
            </a:lvl1pPr>
          </a:lstStyle>
          <a:p>
            <a:r>
              <a:rPr lang="ru-RU" smtClean="0"/>
              <a:t>Образец заголовка</a:t>
            </a:r>
            <a:endParaRPr lang="ru-RU" dirty="0"/>
          </a:p>
        </p:txBody>
      </p:sp>
      <p:sp>
        <p:nvSpPr>
          <p:cNvPr id="3" name="Subtitle 2"/>
          <p:cNvSpPr>
            <a:spLocks noGrp="1"/>
          </p:cNvSpPr>
          <p:nvPr>
            <p:ph type="subTitle" idx="1"/>
          </p:nvPr>
        </p:nvSpPr>
        <p:spPr>
          <a:xfrm>
            <a:off x="1571604" y="2928934"/>
            <a:ext cx="6000792" cy="714380"/>
          </a:xfrm>
        </p:spPr>
        <p:txBody>
          <a:bodyPr/>
          <a:lstStyle>
            <a:lvl1pPr marL="0" indent="0" algn="ctr">
              <a:buNone/>
              <a:defRPr b="0" cap="none" spc="0">
                <a:ln>
                  <a:solidFill>
                    <a:schemeClr val="accent2">
                      <a:lumMod val="50000"/>
                    </a:schemeClr>
                  </a:solidFill>
                </a:ln>
                <a:solidFill>
                  <a:schemeClr val="accent2">
                    <a:lumMod val="50000"/>
                  </a:schemeClr>
                </a:solidFill>
                <a:effectLst>
                  <a:outerShdw blurRad="50800" dist="38100" dir="5400000" algn="t" rotWithShape="0">
                    <a:schemeClr val="bg1"/>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dirty="0"/>
          </a:p>
        </p:txBody>
      </p:sp>
      <p:sp>
        <p:nvSpPr>
          <p:cNvPr id="4" name="Date Placeholder 3"/>
          <p:cNvSpPr>
            <a:spLocks noGrp="1"/>
          </p:cNvSpPr>
          <p:nvPr>
            <p:ph type="dt" sz="half" idx="10"/>
          </p:nvPr>
        </p:nvSpPr>
        <p:spPr/>
        <p:txBody>
          <a:bodyPr/>
          <a:lstStyle/>
          <a:p>
            <a:fld id="{40C6BC59-6758-4E30-BB31-19818DAEEE64}" type="datetimeFigureOut">
              <a:rPr lang="ru-RU" smtClean="0"/>
              <a:pPr/>
              <a:t>02.05.2011</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7F670E81-14DE-40AB-8A3F-EE8E8E61794E}"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bg bwMode="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ru-RU"/>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Date Placeholder 3"/>
          <p:cNvSpPr>
            <a:spLocks noGrp="1"/>
          </p:cNvSpPr>
          <p:nvPr>
            <p:ph type="dt" sz="half" idx="10"/>
          </p:nvPr>
        </p:nvSpPr>
        <p:spPr/>
        <p:txBody>
          <a:bodyPr/>
          <a:lstStyle/>
          <a:p>
            <a:fld id="{40C6BC59-6758-4E30-BB31-19818DAEEE64}" type="datetimeFigureOut">
              <a:rPr lang="ru-RU" smtClean="0"/>
              <a:pPr/>
              <a:t>02.05.2011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F670E81-14DE-40AB-8A3F-EE8E8E61794E}"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bg bwMode="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Vertical Text Placeholder 2"/>
          <p:cNvSpPr>
            <a:spLocks noGrp="1"/>
          </p:cNvSpPr>
          <p:nvPr>
            <p:ph type="body" orient="vert" idx="1"/>
          </p:nvPr>
        </p:nvSpPr>
        <p:spPr>
          <a:xfrm>
            <a:off x="457200" y="274638"/>
            <a:ext cx="6019800" cy="5851525"/>
          </a:xfrm>
        </p:spPr>
        <p:txBody>
          <a:bodyPr vert="eaVert"/>
          <a:lstStyle>
            <a:lvl5pPr>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Date Placeholder 3"/>
          <p:cNvSpPr>
            <a:spLocks noGrp="1"/>
          </p:cNvSpPr>
          <p:nvPr>
            <p:ph type="dt" sz="half" idx="10"/>
          </p:nvPr>
        </p:nvSpPr>
        <p:spPr/>
        <p:txBody>
          <a:bodyPr/>
          <a:lstStyle/>
          <a:p>
            <a:fld id="{40C6BC59-6758-4E30-BB31-19818DAEEE64}" type="datetimeFigureOut">
              <a:rPr lang="ru-RU" smtClean="0"/>
              <a:pPr/>
              <a:t>02.05.2011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F670E81-14DE-40AB-8A3F-EE8E8E61794E}"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bg bwMode="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ru-RU" dirty="0"/>
          </a:p>
        </p:txBody>
      </p:sp>
      <p:sp>
        <p:nvSpPr>
          <p:cNvPr id="3" name="Content Placeholder 2"/>
          <p:cNvSpPr>
            <a:spLocks noGrp="1"/>
          </p:cNvSpPr>
          <p:nvPr>
            <p:ph idx="1"/>
          </p:nvPr>
        </p:nvSpPr>
        <p:spPr/>
        <p:txBody>
          <a:bodyPr/>
          <a:lstStyle>
            <a:lvl5pPr>
              <a:defRPr/>
            </a:lvl5pPr>
            <a:lvl6pPr>
              <a:buFontTx/>
              <a:buBlip>
                <a:blip r:embed="rId3"/>
              </a:buBlip>
              <a:defRPr/>
            </a:lvl6pPr>
            <a:lvl7pPr>
              <a:buFontTx/>
              <a:buBlip>
                <a:blip r:embed="rId4"/>
              </a:buBlip>
              <a:defRPr/>
            </a:lvl7pPr>
            <a:lvl8pPr>
              <a:buFontTx/>
              <a:buBlip>
                <a:blip r:embed="rId5"/>
              </a:buBlip>
              <a:defRPr/>
            </a:lvl8pPr>
            <a:lvl9pPr>
              <a:buFontTx/>
              <a:buBlip>
                <a:blip r:embed="rId6"/>
              </a:buBlip>
              <a:defRPr/>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smtClean="0"/>
          </a:p>
        </p:txBody>
      </p:sp>
      <p:sp>
        <p:nvSpPr>
          <p:cNvPr id="4" name="Date Placeholder 3"/>
          <p:cNvSpPr>
            <a:spLocks noGrp="1"/>
          </p:cNvSpPr>
          <p:nvPr>
            <p:ph type="dt" sz="half" idx="10"/>
          </p:nvPr>
        </p:nvSpPr>
        <p:spPr/>
        <p:txBody>
          <a:bodyPr/>
          <a:lstStyle/>
          <a:p>
            <a:fld id="{40C6BC59-6758-4E30-BB31-19818DAEEE64}" type="datetimeFigureOut">
              <a:rPr lang="ru-RU" smtClean="0"/>
              <a:pPr/>
              <a:t>02.05.2011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F670E81-14DE-40AB-8A3F-EE8E8E61794E}"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bwMode="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accent5">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40C6BC59-6758-4E30-BB31-19818DAEEE64}" type="datetimeFigureOut">
              <a:rPr lang="ru-RU" smtClean="0"/>
              <a:pPr/>
              <a:t>02.05.2011</a:t>
            </a:fld>
            <a:endParaRPr lang="ru-RU" dirty="0"/>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F670E81-14DE-40AB-8A3F-EE8E8E61794E}"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bwMode="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ru-RU"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Date Placeholder 4"/>
          <p:cNvSpPr>
            <a:spLocks noGrp="1"/>
          </p:cNvSpPr>
          <p:nvPr>
            <p:ph type="dt" sz="half" idx="10"/>
          </p:nvPr>
        </p:nvSpPr>
        <p:spPr/>
        <p:txBody>
          <a:bodyPr/>
          <a:lstStyle/>
          <a:p>
            <a:fld id="{40C6BC59-6758-4E30-BB31-19818DAEEE64}" type="datetimeFigureOut">
              <a:rPr lang="ru-RU" smtClean="0"/>
              <a:pPr/>
              <a:t>02.05.2011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7F670E81-14DE-40AB-8A3F-EE8E8E61794E}"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bg bwMode="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ru-R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solidFill>
                  <a:schemeClr val="accent3">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solidFill>
                  <a:schemeClr val="accent3">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Date Placeholder 6"/>
          <p:cNvSpPr>
            <a:spLocks noGrp="1"/>
          </p:cNvSpPr>
          <p:nvPr>
            <p:ph type="dt" sz="half" idx="10"/>
          </p:nvPr>
        </p:nvSpPr>
        <p:spPr/>
        <p:txBody>
          <a:bodyPr/>
          <a:lstStyle/>
          <a:p>
            <a:fld id="{40C6BC59-6758-4E30-BB31-19818DAEEE64}" type="datetimeFigureOut">
              <a:rPr lang="ru-RU" smtClean="0"/>
              <a:pPr/>
              <a:t>02.05.2011</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7F670E81-14DE-40AB-8A3F-EE8E8E61794E}"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bwMode="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ru-RU"/>
          </a:p>
        </p:txBody>
      </p:sp>
      <p:sp>
        <p:nvSpPr>
          <p:cNvPr id="3" name="Date Placeholder 2"/>
          <p:cNvSpPr>
            <a:spLocks noGrp="1"/>
          </p:cNvSpPr>
          <p:nvPr>
            <p:ph type="dt" sz="half" idx="10"/>
          </p:nvPr>
        </p:nvSpPr>
        <p:spPr/>
        <p:txBody>
          <a:bodyPr/>
          <a:lstStyle/>
          <a:p>
            <a:fld id="{40C6BC59-6758-4E30-BB31-19818DAEEE64}" type="datetimeFigureOut">
              <a:rPr lang="ru-RU" smtClean="0"/>
              <a:pPr/>
              <a:t>02.05.2011</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7F670E81-14DE-40AB-8A3F-EE8E8E61794E}"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bg bwMode="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0C6BC59-6758-4E30-BB31-19818DAEEE64}" type="datetimeFigureOut">
              <a:rPr lang="ru-RU" smtClean="0"/>
              <a:pPr/>
              <a:t>02.05.2011</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7F670E81-14DE-40AB-8A3F-EE8E8E61794E}"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bg bwMode="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40C6BC59-6758-4E30-BB31-19818DAEEE64}" type="datetimeFigureOut">
              <a:rPr lang="ru-RU" smtClean="0"/>
              <a:pPr/>
              <a:t>02.05.2011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7F670E81-14DE-40AB-8A3F-EE8E8E61794E}"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bg bwMode="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40C6BC59-6758-4E30-BB31-19818DAEEE64}" type="datetimeFigureOut">
              <a:rPr lang="ru-RU" smtClean="0"/>
              <a:pPr/>
              <a:t>02.05.2011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7F670E81-14DE-40AB-8A3F-EE8E8E61794E}"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18" Type="http://schemas.openxmlformats.org/officeDocument/2006/relationships/image" Target="../media/image6.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png"/><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scene3d>
              <a:camera prst="orthographicFront"/>
              <a:lightRig rig="threePt" dir="t"/>
            </a:scene3d>
            <a:sp3d extrusionH="44450"/>
          </a:bodyPr>
          <a:lstStyle/>
          <a:p>
            <a:r>
              <a:rPr lang="ru-RU" smtClean="0"/>
              <a:t>Образец заголовка</a:t>
            </a:r>
            <a:endParaRPr lang="ru-R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rgbClr val="232C12"/>
                </a:solidFill>
                <a:latin typeface="+mn-lt"/>
                <a:ea typeface="Verdana" pitchFamily="34" charset="0"/>
                <a:cs typeface="Arial" pitchFamily="34" charset="0"/>
              </a:defRPr>
            </a:lvl1pPr>
          </a:lstStyle>
          <a:p>
            <a:fld id="{40C6BC59-6758-4E30-BB31-19818DAEEE64}" type="datetimeFigureOut">
              <a:rPr lang="ru-RU" smtClean="0"/>
              <a:pPr/>
              <a:t>02.05.2011</a:t>
            </a:fld>
            <a:endParaRPr lang="ru-RU"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t"/>
          <a:lstStyle>
            <a:lvl1pPr algn="ctr">
              <a:defRPr sz="1200">
                <a:solidFill>
                  <a:srgbClr val="232C12"/>
                </a:solidFill>
                <a:latin typeface="+mn-lt"/>
                <a:ea typeface="Verdana" pitchFamily="34" charset="0"/>
                <a:cs typeface="Arial" pitchFamily="34" charset="0"/>
              </a:defRPr>
            </a:lvl1pPr>
          </a:lstStyle>
          <a:p>
            <a:endParaRPr lang="ru-RU"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rgbClr val="232C12"/>
                </a:solidFill>
                <a:latin typeface="+mn-lt"/>
                <a:ea typeface="Verdana" pitchFamily="34" charset="0"/>
                <a:cs typeface="Arial" pitchFamily="34" charset="0"/>
              </a:defRPr>
            </a:lvl1pPr>
          </a:lstStyle>
          <a:p>
            <a:fld id="{7F670E81-14DE-40AB-8A3F-EE8E8E61794E}" type="slidenum">
              <a:rPr lang="ru-RU" smtClean="0"/>
              <a:pPr/>
              <a:t>‹#›</a:t>
            </a:fld>
            <a:endParaRPr lang="ru-RU"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b="1" kern="1200">
          <a:solidFill>
            <a:srgbClr val="3E1716"/>
          </a:solidFill>
          <a:latin typeface="+mj-lt"/>
          <a:ea typeface="+mj-ea"/>
          <a:cs typeface="Times New Roman" pitchFamily="18" charset="0"/>
        </a:defRPr>
      </a:lvl1pPr>
    </p:titleStyle>
    <p:bodyStyle>
      <a:lvl1pPr marL="342900" indent="-342900" algn="l" defTabSz="914400" rtl="0" eaLnBrk="1" latinLnBrk="0" hangingPunct="1">
        <a:spcBef>
          <a:spcPct val="20000"/>
        </a:spcBef>
        <a:buFontTx/>
        <a:buBlip>
          <a:blip r:embed="rId14"/>
        </a:buBlip>
        <a:defRPr sz="3200" b="1" kern="1200">
          <a:solidFill>
            <a:schemeClr val="bg2">
              <a:lumMod val="10000"/>
            </a:schemeClr>
          </a:solidFill>
          <a:latin typeface="+mn-lt"/>
          <a:ea typeface="+mn-ea"/>
          <a:cs typeface="+mn-cs"/>
        </a:defRPr>
      </a:lvl1pPr>
      <a:lvl2pPr marL="742950" indent="-285750" algn="l" defTabSz="914400" rtl="0" eaLnBrk="1" latinLnBrk="0" hangingPunct="1">
        <a:spcBef>
          <a:spcPct val="20000"/>
        </a:spcBef>
        <a:buFontTx/>
        <a:buBlip>
          <a:blip r:embed="rId15"/>
        </a:buBlip>
        <a:defRPr sz="2800" b="0" kern="1200">
          <a:solidFill>
            <a:schemeClr val="bg2">
              <a:lumMod val="10000"/>
            </a:schemeClr>
          </a:solidFill>
          <a:latin typeface="+mn-lt"/>
          <a:ea typeface="+mn-ea"/>
          <a:cs typeface="+mn-cs"/>
        </a:defRPr>
      </a:lvl2pPr>
      <a:lvl3pPr marL="1143000" indent="-228600" algn="l" defTabSz="914400" rtl="0" eaLnBrk="1" latinLnBrk="0" hangingPunct="1">
        <a:spcBef>
          <a:spcPct val="20000"/>
        </a:spcBef>
        <a:buFontTx/>
        <a:buBlip>
          <a:blip r:embed="rId16"/>
        </a:buBlip>
        <a:defRPr sz="2400" kern="1200">
          <a:solidFill>
            <a:schemeClr val="bg2">
              <a:lumMod val="10000"/>
            </a:schemeClr>
          </a:solidFill>
          <a:latin typeface="+mn-lt"/>
          <a:ea typeface="+mn-ea"/>
          <a:cs typeface="+mn-cs"/>
        </a:defRPr>
      </a:lvl3pPr>
      <a:lvl4pPr marL="1600200" indent="-228600" algn="l" defTabSz="914400" rtl="0" eaLnBrk="1" latinLnBrk="0" hangingPunct="1">
        <a:spcBef>
          <a:spcPct val="20000"/>
        </a:spcBef>
        <a:buFontTx/>
        <a:buBlip>
          <a:blip r:embed="rId17"/>
        </a:buBlip>
        <a:defRPr sz="2000" kern="1200">
          <a:solidFill>
            <a:schemeClr val="bg2">
              <a:lumMod val="10000"/>
            </a:schemeClr>
          </a:solidFill>
          <a:latin typeface="+mn-lt"/>
          <a:ea typeface="+mn-ea"/>
          <a:cs typeface="+mn-cs"/>
        </a:defRPr>
      </a:lvl4pPr>
      <a:lvl5pPr marL="2057400" indent="-228600" algn="l" defTabSz="914400" rtl="0" eaLnBrk="1" latinLnBrk="0" hangingPunct="1">
        <a:spcBef>
          <a:spcPct val="20000"/>
        </a:spcBef>
        <a:buFontTx/>
        <a:buBlip>
          <a:blip r:embed="rId18"/>
        </a:buBlip>
        <a:defRPr sz="2000" kern="1200">
          <a:solidFill>
            <a:schemeClr val="bg2">
              <a:lumMod val="10000"/>
            </a:schemeClr>
          </a:solidFill>
          <a:latin typeface="+mn-lt"/>
          <a:ea typeface="+mn-ea"/>
          <a:cs typeface="+mn-cs"/>
        </a:defRPr>
      </a:lvl5pPr>
      <a:lvl6pPr marL="2514600" indent="-228600" algn="l" defTabSz="914400" rtl="0" eaLnBrk="1" latinLnBrk="0" hangingPunct="1">
        <a:spcBef>
          <a:spcPct val="20000"/>
        </a:spcBef>
        <a:buFontTx/>
        <a:buBlip>
          <a:blip r:embed="rId14"/>
        </a:buBlip>
        <a:defRPr sz="1800" kern="1200">
          <a:solidFill>
            <a:schemeClr val="tx1"/>
          </a:solidFill>
          <a:latin typeface="+mn-lt"/>
          <a:ea typeface="+mn-ea"/>
          <a:cs typeface="+mn-cs"/>
        </a:defRPr>
      </a:lvl6pPr>
      <a:lvl7pPr marL="2971800" indent="-228600" algn="l" defTabSz="914400" rtl="0" eaLnBrk="1" latinLnBrk="0" hangingPunct="1">
        <a:spcBef>
          <a:spcPct val="20000"/>
        </a:spcBef>
        <a:buFontTx/>
        <a:buBlip>
          <a:blip r:embed="rId15"/>
        </a:buBlip>
        <a:defRPr sz="1800" kern="1200">
          <a:solidFill>
            <a:schemeClr val="tx1"/>
          </a:solidFill>
          <a:latin typeface="+mn-lt"/>
          <a:ea typeface="+mn-ea"/>
          <a:cs typeface="+mn-cs"/>
        </a:defRPr>
      </a:lvl7pPr>
      <a:lvl8pPr marL="3429000" indent="-228600" algn="l" defTabSz="914400" rtl="0" eaLnBrk="1" latinLnBrk="0" hangingPunct="1">
        <a:spcBef>
          <a:spcPct val="20000"/>
        </a:spcBef>
        <a:buFontTx/>
        <a:buBlip>
          <a:blip r:embed="rId16"/>
        </a:buBlip>
        <a:defRPr sz="1600" kern="1200">
          <a:solidFill>
            <a:schemeClr val="tx1"/>
          </a:solidFill>
          <a:latin typeface="+mn-lt"/>
          <a:ea typeface="+mn-ea"/>
          <a:cs typeface="+mn-cs"/>
        </a:defRPr>
      </a:lvl8pPr>
      <a:lvl9pPr marL="3886200" indent="-228600" algn="l" defTabSz="914400" rtl="0" eaLnBrk="1" latinLnBrk="0" hangingPunct="1">
        <a:spcBef>
          <a:spcPct val="20000"/>
        </a:spcBef>
        <a:buFontTx/>
        <a:buBlip>
          <a:blip r:embed="rId17"/>
        </a:buBlip>
        <a:defRPr sz="14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71472" y="-214338"/>
            <a:ext cx="7858180" cy="4256107"/>
          </a:xfrm>
        </p:spPr>
        <p:txBody>
          <a:bodyPr>
            <a:normAutofit/>
          </a:bodyPr>
          <a:lstStyle/>
          <a:p>
            <a:r>
              <a:rPr lang="ru-RU" sz="3600" i="1" dirty="0" smtClean="0"/>
              <a:t>Повторительно-обобщающий урок </a:t>
            </a:r>
            <a:r>
              <a:rPr lang="ru-RU" sz="3600" i="1" dirty="0" smtClean="0"/>
              <a:t>по разделу </a:t>
            </a:r>
            <a:r>
              <a:rPr lang="ru-RU" sz="3600" i="1" dirty="0" smtClean="0"/>
              <a:t/>
            </a:r>
            <a:br>
              <a:rPr lang="ru-RU" sz="3600" i="1" dirty="0" smtClean="0"/>
            </a:br>
            <a:r>
              <a:rPr lang="ru-RU" sz="5400" i="1" dirty="0" smtClean="0"/>
              <a:t>«</a:t>
            </a:r>
            <a:r>
              <a:rPr lang="ru-RU" sz="5400" i="1" dirty="0" smtClean="0"/>
              <a:t>Человек и общество»</a:t>
            </a:r>
            <a:r>
              <a:rPr lang="ru-RU" sz="3600" dirty="0" smtClean="0"/>
              <a:t/>
            </a:r>
            <a:br>
              <a:rPr lang="ru-RU" sz="3600" dirty="0" smtClean="0"/>
            </a:br>
            <a:endParaRPr lang="ru-RU" sz="36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869006"/>
          </a:xfrm>
        </p:spPr>
        <p:txBody>
          <a:bodyPr>
            <a:normAutofit/>
          </a:bodyPr>
          <a:lstStyle/>
          <a:p>
            <a:pPr lvl="0" algn="l"/>
            <a:r>
              <a:rPr lang="ru-RU" sz="2000" i="1" dirty="0" smtClean="0"/>
              <a:t>21.Что </a:t>
            </a:r>
            <a:r>
              <a:rPr lang="ru-RU" sz="2000" i="1" dirty="0" smtClean="0"/>
              <a:t>отличает человека от животного:</a:t>
            </a:r>
            <a:r>
              <a:rPr lang="ru-RU" sz="2000" dirty="0" smtClean="0"/>
              <a:t/>
            </a:r>
            <a:br>
              <a:rPr lang="ru-RU" sz="2000" dirty="0" smtClean="0"/>
            </a:br>
            <a:r>
              <a:rPr lang="ru-RU" sz="2000" dirty="0" smtClean="0"/>
              <a:t>А) наличие физиологических потребностей       </a:t>
            </a:r>
            <a:r>
              <a:rPr lang="ru-RU" sz="2000" dirty="0" smtClean="0"/>
              <a:t/>
            </a:r>
            <a:br>
              <a:rPr lang="ru-RU" sz="2000" dirty="0" smtClean="0"/>
            </a:br>
            <a:r>
              <a:rPr lang="ru-RU" sz="2000" dirty="0" smtClean="0"/>
              <a:t> </a:t>
            </a:r>
            <a:r>
              <a:rPr lang="ru-RU" sz="2000" dirty="0" smtClean="0"/>
              <a:t>Б) забота о потомстве</a:t>
            </a:r>
            <a:br>
              <a:rPr lang="ru-RU" sz="2000" dirty="0" smtClean="0"/>
            </a:br>
            <a:r>
              <a:rPr lang="ru-RU" sz="2000" dirty="0" smtClean="0"/>
              <a:t>В) способность к сознательной деятельности     </a:t>
            </a:r>
            <a:r>
              <a:rPr lang="ru-RU" sz="2000" dirty="0" smtClean="0"/>
              <a:t/>
            </a:r>
            <a:br>
              <a:rPr lang="ru-RU" sz="2000" dirty="0" smtClean="0"/>
            </a:br>
            <a:r>
              <a:rPr lang="ru-RU" sz="2000" dirty="0" smtClean="0"/>
              <a:t>Г</a:t>
            </a:r>
            <a:r>
              <a:rPr lang="ru-RU" sz="2000" dirty="0" smtClean="0"/>
              <a:t>) приспособление к природной среде</a:t>
            </a:r>
            <a:br>
              <a:rPr lang="ru-RU" sz="2000" dirty="0" smtClean="0"/>
            </a:br>
            <a:r>
              <a:rPr lang="ru-RU" sz="2000" dirty="0" smtClean="0"/>
              <a:t> </a:t>
            </a:r>
            <a:br>
              <a:rPr lang="ru-RU" sz="2000" dirty="0" smtClean="0"/>
            </a:br>
            <a:r>
              <a:rPr lang="ru-RU" sz="2000" dirty="0" smtClean="0"/>
              <a:t>22.</a:t>
            </a:r>
            <a:r>
              <a:rPr lang="ru-RU" sz="2000" i="1" dirty="0" smtClean="0"/>
              <a:t>В </a:t>
            </a:r>
            <a:r>
              <a:rPr lang="ru-RU" sz="2000" i="1" dirty="0" smtClean="0"/>
              <a:t>стране В. активно развиваются наукоемкие производства, произошли революционные изменения в сфере массовых коммуникаций. На производстве и в быту применяются компьютеры, робототехника. Уровень образованности населения очень высок. К какому типу относится общество В.?</a:t>
            </a:r>
            <a:r>
              <a:rPr lang="ru-RU" sz="2000" dirty="0" smtClean="0"/>
              <a:t/>
            </a:r>
            <a:br>
              <a:rPr lang="ru-RU" sz="2000" dirty="0" smtClean="0"/>
            </a:br>
            <a:r>
              <a:rPr lang="ru-RU" sz="2000" dirty="0" smtClean="0"/>
              <a:t>А) традиционному                          Б) индустриальному</a:t>
            </a:r>
            <a:br>
              <a:rPr lang="ru-RU" sz="2000" dirty="0" smtClean="0"/>
            </a:br>
            <a:r>
              <a:rPr lang="ru-RU" sz="2000" dirty="0" smtClean="0"/>
              <a:t>В) аграрному                                   Г) информационному</a:t>
            </a:r>
            <a:br>
              <a:rPr lang="ru-RU" sz="2000" dirty="0" smtClean="0"/>
            </a:br>
            <a:endParaRPr lang="ru-RU" sz="20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0"/>
            <a:ext cx="8858280" cy="6143644"/>
          </a:xfrm>
        </p:spPr>
        <p:txBody>
          <a:bodyPr>
            <a:noAutofit/>
          </a:bodyPr>
          <a:lstStyle/>
          <a:p>
            <a:pPr lvl="0" algn="l"/>
            <a:r>
              <a:rPr lang="ru-RU" sz="1800" i="1" dirty="0" smtClean="0"/>
              <a:t>23.Семиклассница  </a:t>
            </a:r>
            <a:r>
              <a:rPr lang="ru-RU" sz="1800" i="1" dirty="0" smtClean="0"/>
              <a:t>Юля интересуется музыкой. Она много занимается в музыкальной школе, принимает участие в художественной самодеятельности, поет, играет на гитаре. Как можно назвать качества Юлии, проявляющиеся в этой деятельности:</a:t>
            </a:r>
            <a:r>
              <a:rPr lang="ru-RU" sz="1800" dirty="0" smtClean="0"/>
              <a:t/>
            </a:r>
            <a:br>
              <a:rPr lang="ru-RU" sz="1800" dirty="0" smtClean="0"/>
            </a:br>
            <a:r>
              <a:rPr lang="ru-RU" sz="1800" dirty="0" smtClean="0"/>
              <a:t>А) гениальность                             Б) талант</a:t>
            </a:r>
            <a:br>
              <a:rPr lang="ru-RU" sz="1800" dirty="0" smtClean="0"/>
            </a:br>
            <a:r>
              <a:rPr lang="ru-RU" sz="1800" dirty="0" smtClean="0"/>
              <a:t>В)способности                               Г) задатки</a:t>
            </a:r>
            <a:br>
              <a:rPr lang="ru-RU" sz="1800" dirty="0" smtClean="0"/>
            </a:br>
            <a:r>
              <a:rPr lang="ru-RU" sz="1800" dirty="0" smtClean="0"/>
              <a:t> </a:t>
            </a:r>
            <a:br>
              <a:rPr lang="ru-RU" sz="1800" dirty="0" smtClean="0"/>
            </a:br>
            <a:r>
              <a:rPr lang="ru-RU" sz="1800" dirty="0" smtClean="0"/>
              <a:t>24.</a:t>
            </a:r>
            <a:r>
              <a:rPr lang="ru-RU" sz="1800" i="1" dirty="0" smtClean="0"/>
              <a:t>Что </a:t>
            </a:r>
            <a:r>
              <a:rPr lang="ru-RU" sz="1800" i="1" dirty="0" smtClean="0"/>
              <a:t>характеризует человека как личность:</a:t>
            </a:r>
            <a:r>
              <a:rPr lang="ru-RU" sz="1800" dirty="0" smtClean="0"/>
              <a:t/>
            </a:r>
            <a:br>
              <a:rPr lang="ru-RU" sz="1800" dirty="0" smtClean="0"/>
            </a:br>
            <a:r>
              <a:rPr lang="ru-RU" sz="1800" dirty="0" smtClean="0"/>
              <a:t>А) тип темперамента                                         Б) черты внешнего облика</a:t>
            </a:r>
            <a:br>
              <a:rPr lang="ru-RU" sz="1800" dirty="0" smtClean="0"/>
            </a:br>
            <a:r>
              <a:rPr lang="ru-RU" sz="1800" dirty="0" smtClean="0"/>
              <a:t>В) принадлежность к определенной расе       Г) умение общаться с другими людьми</a:t>
            </a:r>
            <a:br>
              <a:rPr lang="ru-RU" sz="1800" dirty="0" smtClean="0"/>
            </a:br>
            <a:r>
              <a:rPr lang="ru-RU" sz="1800" dirty="0" smtClean="0"/>
              <a:t> </a:t>
            </a:r>
            <a:br>
              <a:rPr lang="ru-RU" sz="1800" dirty="0" smtClean="0"/>
            </a:br>
            <a:r>
              <a:rPr lang="ru-RU" sz="1800" dirty="0" smtClean="0"/>
              <a:t>25.</a:t>
            </a:r>
            <a:r>
              <a:rPr lang="ru-RU" sz="1800" i="1" dirty="0" smtClean="0"/>
              <a:t>Верны </a:t>
            </a:r>
            <a:r>
              <a:rPr lang="ru-RU" sz="1800" i="1" dirty="0" smtClean="0"/>
              <a:t>ли следующие суждения о глобальных проблемах?</a:t>
            </a:r>
            <a:r>
              <a:rPr lang="ru-RU" sz="1800" dirty="0" smtClean="0"/>
              <a:t/>
            </a:r>
            <a:br>
              <a:rPr lang="ru-RU" sz="1800" dirty="0" smtClean="0"/>
            </a:br>
            <a:r>
              <a:rPr lang="ru-RU" sz="1800" dirty="0" smtClean="0"/>
              <a:t> </a:t>
            </a:r>
            <a:br>
              <a:rPr lang="ru-RU" sz="1800" dirty="0" smtClean="0"/>
            </a:br>
            <a:r>
              <a:rPr lang="ru-RU" sz="1800" dirty="0" smtClean="0"/>
              <a:t>А) Глобальными называют проблемы, затрагивающие людей всего мира.</a:t>
            </a:r>
            <a:br>
              <a:rPr lang="ru-RU" sz="1800" dirty="0" smtClean="0"/>
            </a:br>
            <a:r>
              <a:rPr lang="ru-RU" sz="1800" dirty="0" smtClean="0"/>
              <a:t>Б) Глобальные проблемы создали угрозу дальнейшему существованию человечества.</a:t>
            </a:r>
            <a:br>
              <a:rPr lang="ru-RU" sz="1800" dirty="0" smtClean="0"/>
            </a:br>
            <a:r>
              <a:rPr lang="ru-RU" sz="1800" dirty="0" smtClean="0"/>
              <a:t> </a:t>
            </a:r>
            <a:br>
              <a:rPr lang="ru-RU" sz="1800" dirty="0" smtClean="0"/>
            </a:br>
            <a:r>
              <a:rPr lang="ru-RU" sz="1800" dirty="0" smtClean="0"/>
              <a:t>1) верно только А                              2) верно только Б</a:t>
            </a:r>
            <a:br>
              <a:rPr lang="ru-RU" sz="1800" dirty="0" smtClean="0"/>
            </a:br>
            <a:r>
              <a:rPr lang="ru-RU" sz="1800" dirty="0" smtClean="0"/>
              <a:t>3) верны оба суждения                     4) оба суждения неверны</a:t>
            </a:r>
            <a:br>
              <a:rPr lang="ru-RU" sz="1800" dirty="0" smtClean="0"/>
            </a:br>
            <a:r>
              <a:rPr lang="ru-RU" sz="1800" dirty="0" smtClean="0"/>
              <a:t> </a:t>
            </a:r>
            <a:br>
              <a:rPr lang="ru-RU" sz="1800" dirty="0" smtClean="0"/>
            </a:br>
            <a:endParaRPr lang="ru-RU" sz="18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226196"/>
          </a:xfrm>
        </p:spPr>
        <p:txBody>
          <a:bodyPr>
            <a:normAutofit/>
          </a:bodyPr>
          <a:lstStyle/>
          <a:p>
            <a:pPr lvl="0" algn="l"/>
            <a:r>
              <a:rPr lang="ru-RU" sz="2000" i="1" dirty="0" smtClean="0"/>
              <a:t>26.Верны </a:t>
            </a:r>
            <a:r>
              <a:rPr lang="ru-RU" sz="2000" i="1" dirty="0" smtClean="0"/>
              <a:t>ли следующие суждения о личности?</a:t>
            </a:r>
            <a:r>
              <a:rPr lang="ru-RU" sz="2000" dirty="0" smtClean="0"/>
              <a:t/>
            </a:r>
            <a:br>
              <a:rPr lang="ru-RU" sz="2000" dirty="0" smtClean="0"/>
            </a:br>
            <a:r>
              <a:rPr lang="ru-RU" sz="2000" dirty="0" smtClean="0"/>
              <a:t> </a:t>
            </a:r>
            <a:br>
              <a:rPr lang="ru-RU" sz="2000" dirty="0" smtClean="0"/>
            </a:br>
            <a:r>
              <a:rPr lang="ru-RU" sz="2000" dirty="0" smtClean="0"/>
              <a:t>А) Личность формируется во взаимодействии с другими людьми.</a:t>
            </a:r>
            <a:br>
              <a:rPr lang="ru-RU" sz="2000" dirty="0" smtClean="0"/>
            </a:br>
            <a:r>
              <a:rPr lang="ru-RU" sz="2000" dirty="0" smtClean="0"/>
              <a:t>Б) Личность формируется на протяжении всей жизни человека.</a:t>
            </a:r>
            <a:br>
              <a:rPr lang="ru-RU" sz="2000" dirty="0" smtClean="0"/>
            </a:br>
            <a:r>
              <a:rPr lang="ru-RU" sz="2000" dirty="0" smtClean="0"/>
              <a:t> </a:t>
            </a:r>
            <a:br>
              <a:rPr lang="ru-RU" sz="2000" dirty="0" smtClean="0"/>
            </a:br>
            <a:r>
              <a:rPr lang="ru-RU" sz="2000" dirty="0" smtClean="0"/>
              <a:t>1) верно только А                              2) верно только Б</a:t>
            </a:r>
            <a:br>
              <a:rPr lang="ru-RU" sz="2000" dirty="0" smtClean="0"/>
            </a:br>
            <a:r>
              <a:rPr lang="ru-RU" sz="2000" dirty="0" smtClean="0"/>
              <a:t>3) верны оба суждения                     4) оба суждения неверны</a:t>
            </a:r>
            <a:br>
              <a:rPr lang="ru-RU" sz="2000" dirty="0" smtClean="0"/>
            </a:br>
            <a:r>
              <a:rPr lang="ru-RU" sz="2000" dirty="0" smtClean="0"/>
              <a:t> </a:t>
            </a:r>
            <a:br>
              <a:rPr lang="ru-RU" sz="2000" dirty="0" smtClean="0"/>
            </a:br>
            <a:r>
              <a:rPr lang="ru-RU" sz="2000" dirty="0" smtClean="0"/>
              <a:t>27.</a:t>
            </a:r>
            <a:r>
              <a:rPr lang="ru-RU" sz="2000" i="1" dirty="0" smtClean="0"/>
              <a:t>Верны </a:t>
            </a:r>
            <a:r>
              <a:rPr lang="ru-RU" sz="2000" i="1" dirty="0" smtClean="0"/>
              <a:t>ли следующие суждения о сферах общественной жизни?</a:t>
            </a:r>
            <a:r>
              <a:rPr lang="ru-RU" sz="2000" dirty="0" smtClean="0"/>
              <a:t/>
            </a:r>
            <a:br>
              <a:rPr lang="ru-RU" sz="2000" dirty="0" smtClean="0"/>
            </a:br>
            <a:r>
              <a:rPr lang="ru-RU" sz="2000" dirty="0" smtClean="0"/>
              <a:t> </a:t>
            </a:r>
            <a:br>
              <a:rPr lang="ru-RU" sz="2000" dirty="0" smtClean="0"/>
            </a:br>
            <a:r>
              <a:rPr lang="ru-RU" sz="2000" dirty="0" smtClean="0"/>
              <a:t>А) К духовной сфере жизни общества относятся моральные нормы.</a:t>
            </a:r>
            <a:br>
              <a:rPr lang="ru-RU" sz="2000" dirty="0" smtClean="0"/>
            </a:br>
            <a:r>
              <a:rPr lang="ru-RU" sz="2000" dirty="0" smtClean="0"/>
              <a:t>Б) К духовной сфере общества относятся образовательные учреждения.</a:t>
            </a:r>
            <a:br>
              <a:rPr lang="ru-RU" sz="2000" dirty="0" smtClean="0"/>
            </a:br>
            <a:r>
              <a:rPr lang="ru-RU" sz="2000" dirty="0" smtClean="0"/>
              <a:t> </a:t>
            </a:r>
            <a:br>
              <a:rPr lang="ru-RU" sz="2000" dirty="0" smtClean="0"/>
            </a:br>
            <a:r>
              <a:rPr lang="ru-RU" sz="2000" dirty="0" smtClean="0"/>
              <a:t>1) верно только А                              2) верно только Б</a:t>
            </a:r>
            <a:br>
              <a:rPr lang="ru-RU" sz="2000" dirty="0" smtClean="0"/>
            </a:br>
            <a:r>
              <a:rPr lang="ru-RU" sz="2000" dirty="0" smtClean="0"/>
              <a:t>3) верны оба суждения                     4) оба суждения неверны</a:t>
            </a:r>
            <a:br>
              <a:rPr lang="ru-RU" sz="2000" dirty="0" smtClean="0"/>
            </a:br>
            <a:endParaRPr lang="ru-RU" sz="20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0"/>
            <a:ext cx="8858280" cy="5643578"/>
          </a:xfrm>
        </p:spPr>
        <p:txBody>
          <a:bodyPr>
            <a:normAutofit/>
          </a:bodyPr>
          <a:lstStyle/>
          <a:p>
            <a:pPr lvl="0" algn="l"/>
            <a:r>
              <a:rPr lang="ru-RU" sz="1800" i="1" dirty="0" smtClean="0"/>
              <a:t>1.К </a:t>
            </a:r>
            <a:r>
              <a:rPr lang="ru-RU" sz="1800" i="1" dirty="0" smtClean="0"/>
              <a:t>биологическим потребностям человека относятся потребности в:</a:t>
            </a:r>
            <a:r>
              <a:rPr lang="ru-RU" sz="1800" dirty="0" smtClean="0"/>
              <a:t/>
            </a:r>
            <a:br>
              <a:rPr lang="ru-RU" sz="1800" dirty="0" smtClean="0"/>
            </a:br>
            <a:r>
              <a:rPr lang="ru-RU" sz="1800" dirty="0" smtClean="0"/>
              <a:t>А) самореализации                                   Б) самосохранении</a:t>
            </a:r>
            <a:br>
              <a:rPr lang="ru-RU" sz="1800" dirty="0" smtClean="0"/>
            </a:br>
            <a:r>
              <a:rPr lang="ru-RU" sz="1800" dirty="0" smtClean="0"/>
              <a:t>В) самопознании                                       Г) </a:t>
            </a:r>
            <a:r>
              <a:rPr lang="ru-RU" sz="1800" dirty="0" smtClean="0"/>
              <a:t>самообразовании</a:t>
            </a:r>
            <a:br>
              <a:rPr lang="ru-RU" sz="1800" dirty="0" smtClean="0"/>
            </a:br>
            <a:r>
              <a:rPr lang="ru-RU" sz="1800" dirty="0" smtClean="0"/>
              <a:t/>
            </a:r>
            <a:br>
              <a:rPr lang="ru-RU" sz="1800" dirty="0" smtClean="0"/>
            </a:br>
            <a:r>
              <a:rPr lang="ru-RU" sz="1800" dirty="0" smtClean="0"/>
              <a:t/>
            </a:r>
            <a:br>
              <a:rPr lang="ru-RU" sz="1800" dirty="0" smtClean="0"/>
            </a:br>
            <a:r>
              <a:rPr lang="ru-RU" sz="1800" dirty="0" smtClean="0"/>
              <a:t> </a:t>
            </a:r>
            <a:br>
              <a:rPr lang="ru-RU" sz="1800" dirty="0" smtClean="0"/>
            </a:br>
            <a:r>
              <a:rPr lang="ru-RU" sz="1800" dirty="0" smtClean="0"/>
              <a:t>2.</a:t>
            </a:r>
            <a:r>
              <a:rPr lang="ru-RU" sz="1800" i="1" dirty="0" smtClean="0"/>
              <a:t>В </a:t>
            </a:r>
            <a:r>
              <a:rPr lang="ru-RU" sz="1800" i="1" dirty="0" smtClean="0"/>
              <a:t>обществе </a:t>
            </a:r>
            <a:r>
              <a:rPr lang="en-US" sz="1800" i="1" dirty="0" smtClean="0"/>
              <a:t>Z</a:t>
            </a:r>
            <a:r>
              <a:rPr lang="ru-RU" sz="1800" i="1" dirty="0" smtClean="0"/>
              <a:t>. большинство  населения живет в крупных городах. Во всех сферах жизни общества используются компьютерные технологии, интенсивно развивается наука, достижения которой широко используются в экономике и социальном управлении. К какому типу можно отнести данное общество?                                                               </a:t>
            </a:r>
            <a:r>
              <a:rPr lang="ru-RU" sz="1800" dirty="0" smtClean="0"/>
              <a:t>А</a:t>
            </a:r>
            <a:r>
              <a:rPr lang="ru-RU" sz="1800" dirty="0" smtClean="0"/>
              <a:t>) аграрное;                                                Б) индустриальное;                                                                                               В) традиционное;                                         Г) постиндустриальное.</a:t>
            </a:r>
            <a:br>
              <a:rPr lang="ru-RU" sz="1800" dirty="0" smtClean="0"/>
            </a:br>
            <a:endParaRPr lang="ru-RU" sz="18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083320"/>
          </a:xfrm>
        </p:spPr>
        <p:txBody>
          <a:bodyPr>
            <a:normAutofit/>
          </a:bodyPr>
          <a:lstStyle/>
          <a:p>
            <a:pPr lvl="0" algn="l"/>
            <a:r>
              <a:rPr lang="ru-RU" sz="1800" i="1" dirty="0" smtClean="0"/>
              <a:t>3.Что </a:t>
            </a:r>
            <a:r>
              <a:rPr lang="ru-RU" sz="1800" i="1" dirty="0" smtClean="0"/>
              <a:t>свойственно обществу традиционного типа?                                         </a:t>
            </a:r>
            <a:r>
              <a:rPr lang="ru-RU" sz="1800" dirty="0" smtClean="0"/>
              <a:t/>
            </a:r>
            <a:br>
              <a:rPr lang="ru-RU" sz="1800" dirty="0" smtClean="0"/>
            </a:br>
            <a:r>
              <a:rPr lang="ru-RU" sz="1800" dirty="0" smtClean="0"/>
              <a:t>  </a:t>
            </a:r>
            <a:r>
              <a:rPr lang="ru-RU" sz="1800" dirty="0" smtClean="0"/>
              <a:t>А) преобладание сельского хозяйства в экономике; </a:t>
            </a:r>
            <a:br>
              <a:rPr lang="ru-RU" sz="1800" dirty="0" smtClean="0"/>
            </a:br>
            <a:r>
              <a:rPr lang="ru-RU" sz="1800" dirty="0" smtClean="0"/>
              <a:t>  Б</a:t>
            </a:r>
            <a:r>
              <a:rPr lang="ru-RU" sz="1800" dirty="0" smtClean="0"/>
              <a:t>) высокий уровень развития промышленности;  </a:t>
            </a:r>
            <a:r>
              <a:rPr lang="ru-RU" sz="1800" dirty="0" smtClean="0"/>
              <a:t/>
            </a:r>
            <a:br>
              <a:rPr lang="ru-RU" sz="1800" dirty="0" smtClean="0"/>
            </a:br>
            <a:r>
              <a:rPr lang="ru-RU" sz="1800" dirty="0" smtClean="0"/>
              <a:t>  В</a:t>
            </a:r>
            <a:r>
              <a:rPr lang="ru-RU" sz="1800" dirty="0" smtClean="0"/>
              <a:t>) распространение компьютерных технологий;          </a:t>
            </a:r>
            <a:br>
              <a:rPr lang="ru-RU" sz="1800" dirty="0" smtClean="0"/>
            </a:br>
            <a:r>
              <a:rPr lang="ru-RU" sz="1800" dirty="0" smtClean="0"/>
              <a:t>  </a:t>
            </a:r>
            <a:r>
              <a:rPr lang="ru-RU" sz="1800" dirty="0" smtClean="0"/>
              <a:t>Г) интенсивное развитие науки и техники.</a:t>
            </a:r>
            <a:br>
              <a:rPr lang="ru-RU" sz="1800" dirty="0" smtClean="0"/>
            </a:br>
            <a:r>
              <a:rPr lang="ru-RU" sz="1800" dirty="0" smtClean="0"/>
              <a:t> </a:t>
            </a:r>
            <a:br>
              <a:rPr lang="ru-RU" sz="1800" dirty="0" smtClean="0"/>
            </a:br>
            <a:r>
              <a:rPr lang="ru-RU" sz="1800" dirty="0" smtClean="0"/>
              <a:t>4.</a:t>
            </a:r>
            <a:r>
              <a:rPr lang="ru-RU" sz="1800" i="1" dirty="0" smtClean="0"/>
              <a:t>Антон </a:t>
            </a:r>
            <a:r>
              <a:rPr lang="ru-RU" sz="1800" i="1" dirty="0" smtClean="0"/>
              <a:t>– жизнерадостный общительный человек, всегда готовый придти на помощь своим многочисленным друзьям. Всё это характеризует Антона как:</a:t>
            </a:r>
            <a:r>
              <a:rPr lang="ru-RU" sz="1800" dirty="0" smtClean="0"/>
              <a:t/>
            </a:r>
            <a:br>
              <a:rPr lang="ru-RU" sz="1800" dirty="0" smtClean="0"/>
            </a:br>
            <a:r>
              <a:rPr lang="ru-RU" sz="1800" dirty="0" smtClean="0"/>
              <a:t>А) индивида                                 Б) гражданина</a:t>
            </a:r>
            <a:br>
              <a:rPr lang="ru-RU" sz="1800" dirty="0" smtClean="0"/>
            </a:br>
            <a:r>
              <a:rPr lang="ru-RU" sz="1800" dirty="0" smtClean="0"/>
              <a:t>В) личность                                  Г) профессионала</a:t>
            </a:r>
            <a:br>
              <a:rPr lang="ru-RU" sz="1800" dirty="0" smtClean="0"/>
            </a:br>
            <a:r>
              <a:rPr lang="ru-RU" sz="1800" dirty="0" smtClean="0"/>
              <a:t> </a:t>
            </a:r>
            <a:br>
              <a:rPr lang="ru-RU" sz="1800" dirty="0" smtClean="0"/>
            </a:br>
            <a:r>
              <a:rPr lang="ru-RU" sz="1800" dirty="0" smtClean="0"/>
              <a:t>5.</a:t>
            </a:r>
            <a:r>
              <a:rPr lang="ru-RU" sz="1800" i="1" dirty="0" smtClean="0"/>
              <a:t>Что </a:t>
            </a:r>
            <a:r>
              <a:rPr lang="ru-RU" sz="1800" i="1" dirty="0" smtClean="0"/>
              <a:t>относится к экономической сфере общества:</a:t>
            </a:r>
            <a:r>
              <a:rPr lang="ru-RU" sz="1800" dirty="0" smtClean="0"/>
              <a:t/>
            </a:r>
            <a:br>
              <a:rPr lang="ru-RU" sz="1800" dirty="0" smtClean="0"/>
            </a:br>
            <a:r>
              <a:rPr lang="ru-RU" sz="1800" dirty="0" smtClean="0"/>
              <a:t>А) производство материальных благ                         </a:t>
            </a:r>
            <a:r>
              <a:rPr lang="ru-RU" sz="1800" dirty="0" smtClean="0"/>
              <a:t/>
            </a:r>
            <a:br>
              <a:rPr lang="ru-RU" sz="1800" dirty="0" smtClean="0"/>
            </a:br>
            <a:r>
              <a:rPr lang="ru-RU" sz="1800" dirty="0" smtClean="0"/>
              <a:t> </a:t>
            </a:r>
            <a:r>
              <a:rPr lang="ru-RU" sz="1800" dirty="0" smtClean="0"/>
              <a:t>Б) организация государственной власти</a:t>
            </a:r>
            <a:br>
              <a:rPr lang="ru-RU" sz="1800" dirty="0" smtClean="0"/>
            </a:br>
            <a:r>
              <a:rPr lang="ru-RU" sz="1800" dirty="0" smtClean="0"/>
              <a:t>В) создание произведений искусства                          </a:t>
            </a:r>
            <a:r>
              <a:rPr lang="ru-RU" sz="1800" dirty="0" smtClean="0"/>
              <a:t/>
            </a:r>
            <a:br>
              <a:rPr lang="ru-RU" sz="1800" dirty="0" smtClean="0"/>
            </a:br>
            <a:r>
              <a:rPr lang="ru-RU" sz="1800" dirty="0" smtClean="0"/>
              <a:t>Г</a:t>
            </a:r>
            <a:r>
              <a:rPr lang="ru-RU" sz="1800" dirty="0" smtClean="0"/>
              <a:t>) разработка и принятие законов</a:t>
            </a:r>
            <a:br>
              <a:rPr lang="ru-RU" sz="1800" dirty="0" smtClean="0"/>
            </a:br>
            <a:r>
              <a:rPr lang="ru-RU" sz="1800" dirty="0" smtClean="0"/>
              <a:t> </a:t>
            </a:r>
            <a:br>
              <a:rPr lang="ru-RU" sz="1800" dirty="0" smtClean="0"/>
            </a:br>
            <a:endParaRPr lang="ru-RU" sz="18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726130"/>
          </a:xfrm>
        </p:spPr>
        <p:txBody>
          <a:bodyPr>
            <a:normAutofit/>
          </a:bodyPr>
          <a:lstStyle/>
          <a:p>
            <a:pPr lvl="0" algn="l"/>
            <a:r>
              <a:rPr lang="ru-RU" sz="1800" i="1" dirty="0" smtClean="0"/>
              <a:t>6.Что </a:t>
            </a:r>
            <a:r>
              <a:rPr lang="ru-RU" sz="1800" i="1" dirty="0" smtClean="0"/>
              <a:t>относится к глобальным проблемам человечества:</a:t>
            </a:r>
            <a:r>
              <a:rPr lang="ru-RU" sz="1800" dirty="0" smtClean="0"/>
              <a:t/>
            </a:r>
            <a:br>
              <a:rPr lang="ru-RU" sz="1800" dirty="0" smtClean="0"/>
            </a:br>
            <a:r>
              <a:rPr lang="ru-RU" sz="1800" dirty="0" smtClean="0"/>
              <a:t>А) кризис перепроизводства                        Б) глобализация мирового хозяйства</a:t>
            </a:r>
            <a:br>
              <a:rPr lang="ru-RU" sz="1800" dirty="0" smtClean="0"/>
            </a:br>
            <a:r>
              <a:rPr lang="ru-RU" sz="1800" dirty="0" smtClean="0"/>
              <a:t>В) загрязнение окружающей среды            Г) переход к постиндустриальному обществу</a:t>
            </a:r>
            <a:br>
              <a:rPr lang="ru-RU" sz="1800" dirty="0" smtClean="0"/>
            </a:br>
            <a:r>
              <a:rPr lang="ru-RU" sz="1800" dirty="0" smtClean="0"/>
              <a:t> </a:t>
            </a:r>
            <a:br>
              <a:rPr lang="ru-RU" sz="1800" dirty="0" smtClean="0"/>
            </a:br>
            <a:r>
              <a:rPr lang="ru-RU" sz="1800" dirty="0" smtClean="0"/>
              <a:t>7.</a:t>
            </a:r>
            <a:r>
              <a:rPr lang="ru-RU" sz="1800" i="1" dirty="0" smtClean="0"/>
              <a:t>Человека </a:t>
            </a:r>
            <a:r>
              <a:rPr lang="ru-RU" sz="1800" i="1" dirty="0" smtClean="0"/>
              <a:t>от животного отличает:</a:t>
            </a:r>
            <a:r>
              <a:rPr lang="ru-RU" sz="1800" dirty="0" smtClean="0"/>
              <a:t/>
            </a:r>
            <a:br>
              <a:rPr lang="ru-RU" sz="1800" dirty="0" smtClean="0"/>
            </a:br>
            <a:r>
              <a:rPr lang="ru-RU" sz="1800" dirty="0" smtClean="0"/>
              <a:t>А) наличие инстинктов                                </a:t>
            </a:r>
            <a:r>
              <a:rPr lang="ru-RU" sz="1800" dirty="0" smtClean="0"/>
              <a:t/>
            </a:r>
            <a:br>
              <a:rPr lang="ru-RU" sz="1800" dirty="0" smtClean="0"/>
            </a:br>
            <a:r>
              <a:rPr lang="ru-RU" sz="1800" dirty="0" smtClean="0"/>
              <a:t>Б</a:t>
            </a:r>
            <a:r>
              <a:rPr lang="ru-RU" sz="1800" dirty="0" smtClean="0"/>
              <a:t>) приспособление к природным условиям</a:t>
            </a:r>
            <a:br>
              <a:rPr lang="ru-RU" sz="1800" dirty="0" smtClean="0"/>
            </a:br>
            <a:r>
              <a:rPr lang="ru-RU" sz="1800" dirty="0" smtClean="0"/>
              <a:t>В) наличие сознания                                    Г) поведенческая активность</a:t>
            </a:r>
            <a:br>
              <a:rPr lang="ru-RU" sz="1800" dirty="0" smtClean="0"/>
            </a:br>
            <a:r>
              <a:rPr lang="ru-RU" sz="1800" dirty="0" smtClean="0"/>
              <a:t> </a:t>
            </a:r>
            <a:br>
              <a:rPr lang="ru-RU" sz="1800" dirty="0" smtClean="0"/>
            </a:br>
            <a:r>
              <a:rPr lang="ru-RU" sz="1800" dirty="0" smtClean="0"/>
              <a:t>8.</a:t>
            </a:r>
            <a:r>
              <a:rPr lang="ru-RU" sz="1800" i="1" dirty="0" smtClean="0"/>
              <a:t>Страна </a:t>
            </a:r>
            <a:r>
              <a:rPr lang="ru-RU" sz="1800" i="1" dirty="0" smtClean="0"/>
              <a:t>П. специализируется на производстве сельскохозяйственной продукции. Земля принадлежит отдельным семьям, члены которых совместно обрабатывают свои участки. Основная часть продукции потребляется самими производителями. К какому типу относится это общество:</a:t>
            </a:r>
            <a:r>
              <a:rPr lang="ru-RU" sz="1800" dirty="0" smtClean="0"/>
              <a:t/>
            </a:r>
            <a:br>
              <a:rPr lang="ru-RU" sz="1800" dirty="0" smtClean="0"/>
            </a:br>
            <a:r>
              <a:rPr lang="ru-RU" sz="1800" dirty="0" smtClean="0"/>
              <a:t>А)  традиционному                      Б) индустриальному</a:t>
            </a:r>
            <a:br>
              <a:rPr lang="ru-RU" sz="1800" dirty="0" smtClean="0"/>
            </a:br>
            <a:r>
              <a:rPr lang="ru-RU" sz="1800" dirty="0" smtClean="0"/>
              <a:t>В) информационному                  Г) постиндустриальному</a:t>
            </a:r>
            <a:br>
              <a:rPr lang="ru-RU" sz="1800" dirty="0" smtClean="0"/>
            </a:br>
            <a:endParaRPr lang="ru-RU" sz="18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869006"/>
          </a:xfrm>
        </p:spPr>
        <p:txBody>
          <a:bodyPr>
            <a:normAutofit fontScale="90000"/>
          </a:bodyPr>
          <a:lstStyle/>
          <a:p>
            <a:pPr lvl="0" algn="l"/>
            <a:r>
              <a:rPr lang="ru-RU" sz="1800" i="1" dirty="0" smtClean="0"/>
              <a:t>9.Десятиклассник </a:t>
            </a:r>
            <a:r>
              <a:rPr lang="ru-RU" sz="1800" i="1" dirty="0" smtClean="0"/>
              <a:t>Иван интересуется математикой. Он много занимается, принимает участие в математических олимпиадах школьников, хотя пока ему не удавалось занять призовое место. Как можно назвать качества Ивана, проявляющиеся в этой деятельности:</a:t>
            </a:r>
            <a:r>
              <a:rPr lang="ru-RU" sz="1800" dirty="0" smtClean="0"/>
              <a:t/>
            </a:r>
            <a:br>
              <a:rPr lang="ru-RU" sz="1800" dirty="0" smtClean="0"/>
            </a:br>
            <a:r>
              <a:rPr lang="ru-RU" sz="1800" dirty="0" smtClean="0"/>
              <a:t>А) задатки                               Б) способности</a:t>
            </a:r>
            <a:br>
              <a:rPr lang="ru-RU" sz="1800" dirty="0" smtClean="0"/>
            </a:br>
            <a:r>
              <a:rPr lang="ru-RU" sz="1800" dirty="0" smtClean="0"/>
              <a:t>В) талант                                 Г) гениальность</a:t>
            </a:r>
            <a:br>
              <a:rPr lang="ru-RU" sz="1800" dirty="0" smtClean="0"/>
            </a:br>
            <a:r>
              <a:rPr lang="ru-RU" sz="1800" dirty="0" smtClean="0"/>
              <a:t> </a:t>
            </a:r>
            <a:br>
              <a:rPr lang="ru-RU" sz="1800" dirty="0" smtClean="0"/>
            </a:br>
            <a:r>
              <a:rPr lang="ru-RU" sz="1800" dirty="0" smtClean="0"/>
              <a:t>10.</a:t>
            </a:r>
            <a:r>
              <a:rPr lang="ru-RU" sz="1800" i="1" dirty="0" smtClean="0"/>
              <a:t> </a:t>
            </a:r>
            <a:r>
              <a:rPr lang="ru-RU" sz="1800" i="1" dirty="0" smtClean="0"/>
              <a:t>Какой пример характеризует человека как личность:</a:t>
            </a:r>
            <a:r>
              <a:rPr lang="ru-RU" sz="1800" dirty="0" smtClean="0"/>
              <a:t/>
            </a:r>
            <a:br>
              <a:rPr lang="ru-RU" sz="1800" dirty="0" smtClean="0"/>
            </a:br>
            <a:r>
              <a:rPr lang="ru-RU" sz="1800" dirty="0" smtClean="0"/>
              <a:t>А) у Марины светлые волосы и зелёные глаза   </a:t>
            </a:r>
            <a:r>
              <a:rPr lang="ru-RU" sz="1800" dirty="0" smtClean="0"/>
              <a:t/>
            </a:r>
            <a:br>
              <a:rPr lang="ru-RU" sz="1800" dirty="0" smtClean="0"/>
            </a:br>
            <a:r>
              <a:rPr lang="ru-RU" sz="1800" dirty="0" smtClean="0"/>
              <a:t> </a:t>
            </a:r>
            <a:r>
              <a:rPr lang="ru-RU" sz="1800" dirty="0" smtClean="0"/>
              <a:t>Б) Андрей носит очки, у него плохое зрение</a:t>
            </a:r>
            <a:br>
              <a:rPr lang="ru-RU" sz="1800" dirty="0" smtClean="0"/>
            </a:br>
            <a:r>
              <a:rPr lang="ru-RU" sz="1800" dirty="0" smtClean="0"/>
              <a:t>В) Сережа быстро устает во время тренировок    Г) для Васи важно, чтобы его уважали</a:t>
            </a:r>
            <a:br>
              <a:rPr lang="ru-RU" sz="1800" dirty="0" smtClean="0"/>
            </a:br>
            <a:r>
              <a:rPr lang="ru-RU" sz="1800" dirty="0" smtClean="0"/>
              <a:t> </a:t>
            </a:r>
            <a:br>
              <a:rPr lang="ru-RU" sz="1800" dirty="0" smtClean="0"/>
            </a:br>
            <a:r>
              <a:rPr lang="ru-RU" sz="1800" dirty="0" smtClean="0"/>
              <a:t>11.</a:t>
            </a:r>
            <a:r>
              <a:rPr lang="ru-RU" sz="1800" i="1" dirty="0" smtClean="0"/>
              <a:t>Верны </a:t>
            </a:r>
            <a:r>
              <a:rPr lang="ru-RU" sz="1800" i="1" dirty="0" smtClean="0"/>
              <a:t>ли следующие суждения о глобальных проблемах?</a:t>
            </a:r>
            <a:r>
              <a:rPr lang="ru-RU" sz="1800" dirty="0" smtClean="0"/>
              <a:t/>
            </a:r>
            <a:br>
              <a:rPr lang="ru-RU" sz="1800" dirty="0" smtClean="0"/>
            </a:br>
            <a:r>
              <a:rPr lang="ru-RU" sz="1800" dirty="0" smtClean="0"/>
              <a:t> </a:t>
            </a:r>
            <a:br>
              <a:rPr lang="ru-RU" sz="1800" dirty="0" smtClean="0"/>
            </a:br>
            <a:r>
              <a:rPr lang="ru-RU" sz="1800" dirty="0" smtClean="0"/>
              <a:t>А) Глобальные проблемы угрожают существованию человечества как биологического вида.</a:t>
            </a:r>
            <a:br>
              <a:rPr lang="ru-RU" sz="1800" dirty="0" smtClean="0"/>
            </a:br>
            <a:r>
              <a:rPr lang="ru-RU" sz="1800" dirty="0" smtClean="0"/>
              <a:t>Б) Глобальные проблемы не могут быть решены в отдельных странах, регионах мира.</a:t>
            </a:r>
            <a:br>
              <a:rPr lang="ru-RU" sz="1800" dirty="0" smtClean="0"/>
            </a:br>
            <a:r>
              <a:rPr lang="ru-RU" sz="1800" dirty="0" smtClean="0"/>
              <a:t> </a:t>
            </a:r>
            <a:br>
              <a:rPr lang="ru-RU" sz="1800" dirty="0" smtClean="0"/>
            </a:br>
            <a:r>
              <a:rPr lang="ru-RU" sz="1800" dirty="0" smtClean="0"/>
              <a:t>1) верно только А                              2) верно только Б</a:t>
            </a:r>
            <a:br>
              <a:rPr lang="ru-RU" sz="1800" dirty="0" smtClean="0"/>
            </a:br>
            <a:r>
              <a:rPr lang="ru-RU" sz="1800" dirty="0" smtClean="0"/>
              <a:t>3) верны оба суждения                     4) оба суждения неверны</a:t>
            </a:r>
            <a:br>
              <a:rPr lang="ru-RU" sz="1800" dirty="0" smtClean="0"/>
            </a:br>
            <a:r>
              <a:rPr lang="ru-RU" sz="1800" dirty="0" smtClean="0"/>
              <a:t> </a:t>
            </a:r>
            <a:br>
              <a:rPr lang="ru-RU" sz="1800" dirty="0" smtClean="0"/>
            </a:br>
            <a:endParaRPr lang="ru-RU" sz="18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011882"/>
          </a:xfrm>
        </p:spPr>
        <p:txBody>
          <a:bodyPr>
            <a:normAutofit/>
          </a:bodyPr>
          <a:lstStyle/>
          <a:p>
            <a:pPr lvl="0" algn="l"/>
            <a:r>
              <a:rPr lang="ru-RU" sz="1800" i="1" dirty="0" smtClean="0"/>
              <a:t>12.Верны </a:t>
            </a:r>
            <a:r>
              <a:rPr lang="ru-RU" sz="1800" i="1" dirty="0" smtClean="0"/>
              <a:t>ли следующие суждения о личности?</a:t>
            </a:r>
            <a:r>
              <a:rPr lang="ru-RU" sz="1800" dirty="0" smtClean="0"/>
              <a:t/>
            </a:r>
            <a:br>
              <a:rPr lang="ru-RU" sz="1800" dirty="0" smtClean="0"/>
            </a:br>
            <a:r>
              <a:rPr lang="ru-RU" sz="1800" dirty="0" smtClean="0"/>
              <a:t> </a:t>
            </a:r>
            <a:br>
              <a:rPr lang="ru-RU" sz="1800" dirty="0" smtClean="0"/>
            </a:br>
            <a:r>
              <a:rPr lang="ru-RU" sz="1800" dirty="0" smtClean="0"/>
              <a:t>А) Личность проявляется в физических качествах и особенностях человека.</a:t>
            </a:r>
            <a:br>
              <a:rPr lang="ru-RU" sz="1800" dirty="0" smtClean="0"/>
            </a:br>
            <a:r>
              <a:rPr lang="ru-RU" sz="1800" dirty="0" smtClean="0"/>
              <a:t>Б) Формирование личности происходит в течение всей жизни человека.</a:t>
            </a:r>
            <a:br>
              <a:rPr lang="ru-RU" sz="1800" dirty="0" smtClean="0"/>
            </a:br>
            <a:r>
              <a:rPr lang="ru-RU" sz="1800" dirty="0" smtClean="0"/>
              <a:t> </a:t>
            </a:r>
            <a:br>
              <a:rPr lang="ru-RU" sz="1800" dirty="0" smtClean="0"/>
            </a:br>
            <a:r>
              <a:rPr lang="ru-RU" sz="1800" dirty="0" smtClean="0"/>
              <a:t>1) верно только А                              2) верно только Б</a:t>
            </a:r>
            <a:br>
              <a:rPr lang="ru-RU" sz="1800" dirty="0" smtClean="0"/>
            </a:br>
            <a:r>
              <a:rPr lang="ru-RU" sz="1800" dirty="0" smtClean="0"/>
              <a:t>3) верны оба суждения                     4) оба суждения неверны</a:t>
            </a:r>
            <a:br>
              <a:rPr lang="ru-RU" sz="1800" dirty="0" smtClean="0"/>
            </a:br>
            <a:r>
              <a:rPr lang="ru-RU" sz="1800" dirty="0" smtClean="0"/>
              <a:t> </a:t>
            </a:r>
            <a:br>
              <a:rPr lang="ru-RU" sz="1800" dirty="0" smtClean="0"/>
            </a:br>
            <a:r>
              <a:rPr lang="ru-RU" sz="1800" dirty="0" smtClean="0"/>
              <a:t>13.</a:t>
            </a:r>
            <a:r>
              <a:rPr lang="ru-RU" sz="1800" i="1" dirty="0" smtClean="0"/>
              <a:t>Верны </a:t>
            </a:r>
            <a:r>
              <a:rPr lang="ru-RU" sz="1800" i="1" dirty="0" smtClean="0"/>
              <a:t>ли следующие суждения о сферах общественной жизни?</a:t>
            </a:r>
            <a:r>
              <a:rPr lang="ru-RU" sz="1800" dirty="0" smtClean="0"/>
              <a:t/>
            </a:r>
            <a:br>
              <a:rPr lang="ru-RU" sz="1800" dirty="0" smtClean="0"/>
            </a:br>
            <a:r>
              <a:rPr lang="ru-RU" sz="1800" dirty="0" smtClean="0"/>
              <a:t> </a:t>
            </a:r>
            <a:br>
              <a:rPr lang="ru-RU" sz="1800" dirty="0" smtClean="0"/>
            </a:br>
            <a:r>
              <a:rPr lang="ru-RU" sz="1800" dirty="0" smtClean="0"/>
              <a:t>А) Экономическая сфера регулирует организацию государственной власти.</a:t>
            </a:r>
            <a:br>
              <a:rPr lang="ru-RU" sz="1800" dirty="0" smtClean="0"/>
            </a:br>
            <a:r>
              <a:rPr lang="ru-RU" sz="1800" dirty="0" smtClean="0"/>
              <a:t>Б) Экономическая сфера обеспечивает удовлетворение материальных потребностей общества.</a:t>
            </a:r>
            <a:br>
              <a:rPr lang="ru-RU" sz="1800" dirty="0" smtClean="0"/>
            </a:br>
            <a:r>
              <a:rPr lang="ru-RU" sz="1800" dirty="0" smtClean="0"/>
              <a:t> </a:t>
            </a:r>
            <a:br>
              <a:rPr lang="ru-RU" sz="1800" dirty="0" smtClean="0"/>
            </a:br>
            <a:r>
              <a:rPr lang="ru-RU" sz="1800" dirty="0" smtClean="0"/>
              <a:t>1) верно только А                              2) верно только Б</a:t>
            </a:r>
            <a:br>
              <a:rPr lang="ru-RU" sz="1800" dirty="0" smtClean="0"/>
            </a:br>
            <a:r>
              <a:rPr lang="ru-RU" sz="1800" dirty="0" smtClean="0"/>
              <a:t>3) верны оба суждения                     4) оба суждения неверны</a:t>
            </a:r>
            <a:br>
              <a:rPr lang="ru-RU" sz="1800" dirty="0" smtClean="0"/>
            </a:br>
            <a:r>
              <a:rPr lang="ru-RU" sz="1800" dirty="0" smtClean="0"/>
              <a:t> </a:t>
            </a:r>
            <a:br>
              <a:rPr lang="ru-RU" sz="1800" dirty="0" smtClean="0"/>
            </a:br>
            <a:endParaRPr lang="ru-RU" sz="18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28652"/>
            <a:ext cx="8229600" cy="6715172"/>
          </a:xfrm>
        </p:spPr>
        <p:txBody>
          <a:bodyPr>
            <a:normAutofit/>
          </a:bodyPr>
          <a:lstStyle/>
          <a:p>
            <a:pPr lvl="0" algn="l"/>
            <a:r>
              <a:rPr lang="ru-RU" sz="1800" i="1" dirty="0" smtClean="0"/>
              <a:t> </a:t>
            </a:r>
            <a:r>
              <a:rPr lang="ru-RU" sz="1600" i="1" dirty="0" smtClean="0"/>
              <a:t>В стране социологической службой был проведен опрос совершеннолетних граждан. Им задавался вопрос: «Какой фактор Вы считаете основным в формировании личности?»</a:t>
            </a:r>
            <a:r>
              <a:rPr lang="ru-RU" sz="1600" dirty="0" smtClean="0"/>
              <a:t/>
            </a:r>
            <a:br>
              <a:rPr lang="ru-RU" sz="1600" dirty="0" smtClean="0"/>
            </a:br>
            <a:r>
              <a:rPr lang="ru-RU" sz="1600" i="1" dirty="0" smtClean="0"/>
              <a:t>Результаты опроса представлены в диаграмме</a:t>
            </a:r>
            <a:r>
              <a:rPr lang="ru-RU" sz="1600" i="1" dirty="0" smtClean="0"/>
              <a:t>.</a:t>
            </a:r>
            <a:br>
              <a:rPr lang="ru-RU" sz="1600" i="1" dirty="0" smtClean="0"/>
            </a:br>
            <a:r>
              <a:rPr lang="ru-RU" sz="1600" i="1" dirty="0" smtClean="0"/>
              <a:t/>
            </a:r>
            <a:br>
              <a:rPr lang="ru-RU" sz="1600" i="1" dirty="0" smtClean="0"/>
            </a:br>
            <a:r>
              <a:rPr lang="ru-RU" sz="1800" dirty="0" smtClean="0"/>
              <a:t/>
            </a:r>
            <a:br>
              <a:rPr lang="ru-RU" sz="1800" dirty="0" smtClean="0"/>
            </a:br>
            <a:r>
              <a:rPr lang="ru-RU" sz="1800" dirty="0" smtClean="0"/>
              <a:t> </a:t>
            </a:r>
            <a:br>
              <a:rPr lang="ru-RU" sz="1800" dirty="0" smtClean="0"/>
            </a:br>
            <a:r>
              <a:rPr lang="ru-RU" sz="1800" dirty="0" smtClean="0"/>
              <a:t/>
            </a:r>
            <a:br>
              <a:rPr lang="ru-RU" sz="1800" dirty="0" smtClean="0"/>
            </a:br>
            <a:r>
              <a:rPr lang="ru-RU" sz="1800" dirty="0" smtClean="0"/>
              <a:t/>
            </a:r>
            <a:br>
              <a:rPr lang="ru-RU" sz="1800" dirty="0" smtClean="0"/>
            </a:br>
            <a:r>
              <a:rPr lang="ru-RU" sz="1400" dirty="0" smtClean="0"/>
              <a:t>Проанализируйте </a:t>
            </a:r>
            <a:r>
              <a:rPr lang="ru-RU" sz="1400" dirty="0" smtClean="0"/>
              <a:t>данные диаграммы. Найдите в приведенном списке выводы, которые можно сделать на основе диаграммы, и выпишите буквы, под которыми они указаны:</a:t>
            </a:r>
            <a:br>
              <a:rPr lang="ru-RU" sz="1400" dirty="0" smtClean="0"/>
            </a:br>
            <a:r>
              <a:rPr lang="ru-RU" sz="1800" dirty="0" smtClean="0"/>
              <a:t>А) Относительное большинство опрошенных считают, что семья – основной фактор формирования личности.</a:t>
            </a:r>
            <a:br>
              <a:rPr lang="ru-RU" sz="1800" dirty="0" smtClean="0"/>
            </a:br>
            <a:r>
              <a:rPr lang="ru-RU" sz="1800" dirty="0" smtClean="0"/>
              <a:t>Б) Наибольшее число опрошенных отмечали ведущую роль школы.</a:t>
            </a:r>
            <a:br>
              <a:rPr lang="ru-RU" sz="1800" dirty="0" smtClean="0"/>
            </a:br>
            <a:r>
              <a:rPr lang="ru-RU" sz="1800" dirty="0" smtClean="0"/>
              <a:t>В) Почти четверть опрошенных затруднились ответить на поставленный вопрос.</a:t>
            </a:r>
            <a:br>
              <a:rPr lang="ru-RU" sz="1800" dirty="0" smtClean="0"/>
            </a:br>
            <a:r>
              <a:rPr lang="ru-RU" sz="1800" dirty="0" smtClean="0"/>
              <a:t>Г) Минимальное число опрошенных отмечали влияние социального окружения.</a:t>
            </a:r>
            <a:br>
              <a:rPr lang="ru-RU" sz="1800" dirty="0" smtClean="0"/>
            </a:br>
            <a:r>
              <a:rPr lang="ru-RU" sz="1800" dirty="0" smtClean="0"/>
              <a:t>Д) Опрошенные считают, что школа является более важным фактором в становлении личности, чем природные задатки.</a:t>
            </a:r>
            <a:br>
              <a:rPr lang="ru-RU" sz="1800" dirty="0" smtClean="0"/>
            </a:br>
            <a:endParaRPr lang="ru-RU" sz="1800" dirty="0"/>
          </a:p>
        </p:txBody>
      </p:sp>
      <p:graphicFrame>
        <p:nvGraphicFramePr>
          <p:cNvPr id="3" name="Диаграмма 2"/>
          <p:cNvGraphicFramePr/>
          <p:nvPr/>
        </p:nvGraphicFramePr>
        <p:xfrm>
          <a:off x="5072066" y="857232"/>
          <a:ext cx="3688623" cy="2000264"/>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011882"/>
          </a:xfrm>
        </p:spPr>
        <p:txBody>
          <a:bodyPr>
            <a:normAutofit/>
          </a:bodyPr>
          <a:lstStyle/>
          <a:p>
            <a:pPr lvl="0" algn="l"/>
            <a:r>
              <a:rPr lang="ru-RU" sz="1800" i="1" dirty="0" smtClean="0"/>
              <a:t>15.К </a:t>
            </a:r>
            <a:r>
              <a:rPr lang="ru-RU" sz="1800" i="1" dirty="0" smtClean="0"/>
              <a:t>социальным потребностям относится потребность человека в: </a:t>
            </a:r>
            <a:r>
              <a:rPr lang="ru-RU" sz="1800" dirty="0" smtClean="0"/>
              <a:t/>
            </a:r>
            <a:br>
              <a:rPr lang="ru-RU" sz="1800" dirty="0" smtClean="0"/>
            </a:br>
            <a:r>
              <a:rPr lang="ru-RU" sz="1800" dirty="0" smtClean="0"/>
              <a:t>А) общении                            Б) отдыхе</a:t>
            </a:r>
            <a:br>
              <a:rPr lang="ru-RU" sz="1800" dirty="0" smtClean="0"/>
            </a:br>
            <a:r>
              <a:rPr lang="ru-RU" sz="1800" dirty="0" smtClean="0"/>
              <a:t>В) питании                             Г) красоте</a:t>
            </a:r>
            <a:br>
              <a:rPr lang="ru-RU" sz="1800" dirty="0" smtClean="0"/>
            </a:br>
            <a:r>
              <a:rPr lang="ru-RU" sz="1800" dirty="0" smtClean="0"/>
              <a:t> </a:t>
            </a:r>
            <a:br>
              <a:rPr lang="ru-RU" sz="1800" dirty="0" smtClean="0"/>
            </a:br>
            <a:r>
              <a:rPr lang="ru-RU" sz="1800" dirty="0" smtClean="0"/>
              <a:t>16.</a:t>
            </a:r>
            <a:r>
              <a:rPr lang="ru-RU" sz="1800" i="1" dirty="0" smtClean="0"/>
              <a:t>К</a:t>
            </a:r>
            <a:r>
              <a:rPr lang="ru-RU" sz="1800" i="1" dirty="0" smtClean="0"/>
              <a:t>. – небольшой островок, оторванный от цивилизации. Его жители собирают плоды, ловят рыбу, сами изготавливают себе одежду и домашнюю утварь. Они живут большими семьями, главами которых являются старшие мужчины. Распоряжение главы семьи является обязательным для домочадцев. К какому типу относится общество К.?</a:t>
            </a:r>
            <a:r>
              <a:rPr lang="ru-RU" sz="1800" dirty="0" smtClean="0"/>
              <a:t/>
            </a:r>
            <a:br>
              <a:rPr lang="ru-RU" sz="1800" dirty="0" smtClean="0"/>
            </a:br>
            <a:r>
              <a:rPr lang="ru-RU" sz="1800" dirty="0" smtClean="0"/>
              <a:t>А) традиционному                Б) индустриальному</a:t>
            </a:r>
            <a:br>
              <a:rPr lang="ru-RU" sz="1800" dirty="0" smtClean="0"/>
            </a:br>
            <a:r>
              <a:rPr lang="ru-RU" sz="1800" dirty="0" smtClean="0"/>
              <a:t>В) информационному           Г) постиндустриальному</a:t>
            </a:r>
            <a:br>
              <a:rPr lang="ru-RU" sz="1800" dirty="0" smtClean="0"/>
            </a:br>
            <a:r>
              <a:rPr lang="ru-RU" sz="1800" dirty="0" smtClean="0"/>
              <a:t> </a:t>
            </a:r>
            <a:br>
              <a:rPr lang="ru-RU" sz="1800" dirty="0" smtClean="0"/>
            </a:br>
            <a:r>
              <a:rPr lang="ru-RU" sz="1800" dirty="0" smtClean="0"/>
              <a:t>17.</a:t>
            </a:r>
            <a:r>
              <a:rPr lang="ru-RU" sz="1800" i="1" dirty="0" smtClean="0"/>
              <a:t>Характерной </a:t>
            </a:r>
            <a:r>
              <a:rPr lang="ru-RU" sz="1800" i="1" dirty="0" smtClean="0"/>
              <a:t>чертой постиндустриального общества является:                  </a:t>
            </a:r>
            <a:r>
              <a:rPr lang="ru-RU" sz="1800" dirty="0" smtClean="0"/>
              <a:t/>
            </a:r>
            <a:br>
              <a:rPr lang="ru-RU" sz="1800" dirty="0" smtClean="0"/>
            </a:br>
            <a:r>
              <a:rPr lang="ru-RU" sz="1800" dirty="0" smtClean="0"/>
              <a:t>А) расширение промышленного производства;       </a:t>
            </a:r>
            <a:r>
              <a:rPr lang="ru-RU" sz="1800" dirty="0" smtClean="0"/>
              <a:t/>
            </a:r>
            <a:br>
              <a:rPr lang="ru-RU" sz="1800" dirty="0" smtClean="0"/>
            </a:br>
            <a:r>
              <a:rPr lang="ru-RU" sz="1800" dirty="0" smtClean="0"/>
              <a:t> </a:t>
            </a:r>
            <a:r>
              <a:rPr lang="ru-RU" sz="1800" dirty="0" smtClean="0"/>
              <a:t>Б) замедление темпов развития;                                                                  </a:t>
            </a:r>
            <a:r>
              <a:rPr lang="ru-RU" sz="1800" dirty="0" smtClean="0"/>
              <a:t/>
            </a:r>
            <a:br>
              <a:rPr lang="ru-RU" sz="1800" dirty="0" smtClean="0"/>
            </a:br>
            <a:r>
              <a:rPr lang="ru-RU" sz="1800" dirty="0" smtClean="0"/>
              <a:t>В</a:t>
            </a:r>
            <a:r>
              <a:rPr lang="ru-RU" sz="1800" dirty="0" smtClean="0"/>
              <a:t>) создание массовой культуры;                                 </a:t>
            </a:r>
            <a:r>
              <a:rPr lang="ru-RU" sz="1800" dirty="0" smtClean="0"/>
              <a:t/>
            </a:r>
            <a:br>
              <a:rPr lang="ru-RU" sz="1800" dirty="0" smtClean="0"/>
            </a:br>
            <a:r>
              <a:rPr lang="ru-RU" sz="1800" dirty="0" smtClean="0"/>
              <a:t>Г</a:t>
            </a:r>
            <a:r>
              <a:rPr lang="ru-RU" sz="1800" dirty="0" smtClean="0"/>
              <a:t>) использование компьютерных </a:t>
            </a:r>
            <a:r>
              <a:rPr lang="ru-RU" sz="1800" dirty="0" smtClean="0"/>
              <a:t>технологий</a:t>
            </a:r>
            <a:endParaRPr lang="ru-RU" sz="18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940444"/>
          </a:xfrm>
        </p:spPr>
        <p:txBody>
          <a:bodyPr>
            <a:normAutofit/>
          </a:bodyPr>
          <a:lstStyle/>
          <a:p>
            <a:pPr lvl="0" algn="l"/>
            <a:r>
              <a:rPr lang="ru-RU" sz="1800" i="1" dirty="0" smtClean="0"/>
              <a:t>18.Анна </a:t>
            </a:r>
            <a:r>
              <a:rPr lang="ru-RU" sz="1800" i="1" dirty="0" smtClean="0"/>
              <a:t>Петровна активный и творческий человек. Она выступила инициатором проведения субботника в своем дворе. Это характеризует её как:</a:t>
            </a:r>
            <a:r>
              <a:rPr lang="ru-RU" sz="1800" dirty="0" smtClean="0"/>
              <a:t/>
            </a:r>
            <a:br>
              <a:rPr lang="ru-RU" sz="1800" dirty="0" smtClean="0"/>
            </a:br>
            <a:r>
              <a:rPr lang="ru-RU" sz="1800" dirty="0" smtClean="0"/>
              <a:t>А) личность                                              Б) администратора</a:t>
            </a:r>
            <a:br>
              <a:rPr lang="ru-RU" sz="1800" dirty="0" smtClean="0"/>
            </a:br>
            <a:r>
              <a:rPr lang="ru-RU" sz="1800" dirty="0" smtClean="0"/>
              <a:t>В) интеллигентного человека                 Г) профессионала</a:t>
            </a:r>
            <a:br>
              <a:rPr lang="ru-RU" sz="1800" dirty="0" smtClean="0"/>
            </a:br>
            <a:r>
              <a:rPr lang="ru-RU" sz="1800" dirty="0" smtClean="0"/>
              <a:t> </a:t>
            </a:r>
            <a:br>
              <a:rPr lang="ru-RU" sz="1800" dirty="0" smtClean="0"/>
            </a:br>
            <a:r>
              <a:rPr lang="ru-RU" sz="1800" dirty="0" smtClean="0"/>
              <a:t>19.</a:t>
            </a:r>
            <a:r>
              <a:rPr lang="ru-RU" sz="1800" i="1" dirty="0" smtClean="0"/>
              <a:t>Проведение </a:t>
            </a:r>
            <a:r>
              <a:rPr lang="ru-RU" sz="1800" i="1" dirty="0" smtClean="0"/>
              <a:t>очередных выборов депутатов парламента в первую очередь относится к сфере общества:</a:t>
            </a:r>
            <a:r>
              <a:rPr lang="ru-RU" sz="1800" dirty="0" smtClean="0"/>
              <a:t/>
            </a:r>
            <a:br>
              <a:rPr lang="ru-RU" sz="1800" dirty="0" smtClean="0"/>
            </a:br>
            <a:r>
              <a:rPr lang="ru-RU" sz="1800" dirty="0" smtClean="0"/>
              <a:t>А) экономической                                 Б) социальной</a:t>
            </a:r>
            <a:br>
              <a:rPr lang="ru-RU" sz="1800" dirty="0" smtClean="0"/>
            </a:br>
            <a:r>
              <a:rPr lang="ru-RU" sz="1800" dirty="0" smtClean="0"/>
              <a:t>В) политической                                    Г) духовной</a:t>
            </a:r>
            <a:br>
              <a:rPr lang="ru-RU" sz="1800" dirty="0" smtClean="0"/>
            </a:br>
            <a:r>
              <a:rPr lang="ru-RU" sz="1800" dirty="0" smtClean="0"/>
              <a:t> </a:t>
            </a:r>
            <a:br>
              <a:rPr lang="ru-RU" sz="1800" dirty="0" smtClean="0"/>
            </a:br>
            <a:r>
              <a:rPr lang="ru-RU" sz="1800" dirty="0" smtClean="0"/>
              <a:t>20.</a:t>
            </a:r>
            <a:r>
              <a:rPr lang="ru-RU" sz="1800" i="1" dirty="0" smtClean="0"/>
              <a:t>Глобальная </a:t>
            </a:r>
            <a:r>
              <a:rPr lang="ru-RU" sz="1800" i="1" dirty="0" smtClean="0"/>
              <a:t>экологическая проблема выражается в:</a:t>
            </a:r>
            <a:r>
              <a:rPr lang="ru-RU" sz="1800" dirty="0" smtClean="0"/>
              <a:t/>
            </a:r>
            <a:br>
              <a:rPr lang="ru-RU" sz="1800" dirty="0" smtClean="0"/>
            </a:br>
            <a:r>
              <a:rPr lang="ru-RU" sz="1800" dirty="0" smtClean="0"/>
              <a:t>А) организации заповедников и заказников     </a:t>
            </a:r>
            <a:r>
              <a:rPr lang="ru-RU" sz="1800" dirty="0" smtClean="0"/>
              <a:t/>
            </a:r>
            <a:br>
              <a:rPr lang="ru-RU" sz="1800" dirty="0" smtClean="0"/>
            </a:br>
            <a:r>
              <a:rPr lang="ru-RU" sz="1800" dirty="0" smtClean="0"/>
              <a:t> </a:t>
            </a:r>
            <a:r>
              <a:rPr lang="ru-RU" sz="1800" dirty="0" smtClean="0"/>
              <a:t>Б) распространении наркомании и алкоголизма</a:t>
            </a:r>
            <a:br>
              <a:rPr lang="ru-RU" sz="1800" dirty="0" smtClean="0"/>
            </a:br>
            <a:r>
              <a:rPr lang="ru-RU" sz="1800" dirty="0" smtClean="0"/>
              <a:t>В) истощении природных ресурсов                   </a:t>
            </a:r>
            <a:r>
              <a:rPr lang="ru-RU" sz="1800" dirty="0" smtClean="0"/>
              <a:t/>
            </a:r>
            <a:br>
              <a:rPr lang="ru-RU" sz="1800" dirty="0" smtClean="0"/>
            </a:br>
            <a:r>
              <a:rPr lang="ru-RU" sz="1800" dirty="0" smtClean="0"/>
              <a:t> </a:t>
            </a:r>
            <a:r>
              <a:rPr lang="ru-RU" sz="1800" dirty="0" smtClean="0"/>
              <a:t>Г) угрозе новой мировой войны</a:t>
            </a:r>
            <a:br>
              <a:rPr lang="ru-RU" sz="1800" dirty="0" smtClean="0"/>
            </a:br>
            <a:r>
              <a:rPr lang="ru-RU" sz="1800" dirty="0" smtClean="0"/>
              <a:t> </a:t>
            </a:r>
            <a:br>
              <a:rPr lang="ru-RU" sz="1800" dirty="0" smtClean="0"/>
            </a:br>
            <a:endParaRPr lang="ru-RU" sz="18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0362642">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hoenix">
      <a:fillStyleLst>
        <a:solidFill>
          <a:schemeClr val="phClr">
            <a:tint val="100000"/>
            <a:shade val="100000"/>
            <a:hueMod val="100000"/>
            <a:satMod val="100000"/>
          </a:schemeClr>
        </a:solidFill>
        <a:gradFill rotWithShape="1">
          <a:gsLst>
            <a:gs pos="0">
              <a:schemeClr val="phClr">
                <a:tint val="65000"/>
                <a:satMod val="180000"/>
              </a:schemeClr>
            </a:gs>
            <a:gs pos="50000">
              <a:schemeClr val="phClr">
                <a:tint val="40000"/>
                <a:satMod val="175000"/>
              </a:schemeClr>
            </a:gs>
            <a:gs pos="100000">
              <a:schemeClr val="phClr">
                <a:tint val="65000"/>
                <a:satMod val="180000"/>
              </a:schemeClr>
            </a:gs>
          </a:gsLst>
          <a:lin ang="0" scaled="1"/>
        </a:gradFill>
        <a:gradFill rotWithShape="1">
          <a:gsLst>
            <a:gs pos="0">
              <a:schemeClr val="phClr">
                <a:shade val="38000"/>
                <a:satMod val="150000"/>
              </a:schemeClr>
            </a:gs>
            <a:gs pos="50000">
              <a:schemeClr val="phClr">
                <a:shade val="100000"/>
                <a:satMod val="100000"/>
              </a:schemeClr>
            </a:gs>
            <a:gs pos="100000">
              <a:schemeClr val="phClr">
                <a:shade val="38000"/>
                <a:satMod val="150000"/>
              </a:schemeClr>
            </a:gs>
          </a:gsLst>
          <a:lin ang="0" scaled="1"/>
        </a:grad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10362642</Template>
  <TotalTime>0</TotalTime>
  <Words>171</Words>
  <Application>Microsoft Office PowerPoint</Application>
  <PresentationFormat>Экран (4:3)</PresentationFormat>
  <Paragraphs>13</Paragraphs>
  <Slides>12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10362642</vt:lpstr>
      <vt:lpstr>Повторительно-обобщающий урок по разделу  «Человек и общество» </vt:lpstr>
      <vt:lpstr>1.К биологическим потребностям человека относятся потребности в: А) самореализации                                   Б) самосохранении В) самопознании                                       Г) самообразовании     2.В обществе Z. большинство  населения живет в крупных городах. Во всех сферах жизни общества используются компьютерные технологии, интенсивно развивается наука, достижения которой широко используются в экономике и социальном управлении. К какому типу можно отнести данное общество?                                                               А) аграрное;                                                Б) индустриальное;                                                                                               В) традиционное;                                         Г) постиндустриальное. </vt:lpstr>
      <vt:lpstr>3.Что свойственно обществу традиционного типа?                                            А) преобладание сельского хозяйства в экономике;    Б) высокий уровень развития промышленности;     В) распространение компьютерных технологий;             Г) интенсивное развитие науки и техники.   4.Антон – жизнерадостный общительный человек, всегда готовый придти на помощь своим многочисленным друзьям. Всё это характеризует Антона как: А) индивида                                 Б) гражданина В) личность                                  Г) профессионала   5.Что относится к экономической сфере общества: А) производство материальных благ                           Б) организация государственной власти В) создание произведений искусства                           Г) разработка и принятие законов   </vt:lpstr>
      <vt:lpstr>6.Что относится к глобальным проблемам человечества: А) кризис перепроизводства                        Б) глобализация мирового хозяйства В) загрязнение окружающей среды            Г) переход к постиндустриальному обществу   7.Человека от животного отличает: А) наличие инстинктов                                 Б) приспособление к природным условиям В) наличие сознания                                    Г) поведенческая активность   8.Страна П. специализируется на производстве сельскохозяйственной продукции. Земля принадлежит отдельным семьям, члены которых совместно обрабатывают свои участки. Основная часть продукции потребляется самими производителями. К какому типу относится это общество: А)  традиционному                      Б) индустриальному В) информационному                  Г) постиндустриальному </vt:lpstr>
      <vt:lpstr>9.Десятиклассник Иван интересуется математикой. Он много занимается, принимает участие в математических олимпиадах школьников, хотя пока ему не удавалось занять призовое место. Как можно назвать качества Ивана, проявляющиеся в этой деятельности: А) задатки                               Б) способности В) талант                                 Г) гениальность   10. Какой пример характеризует человека как личность: А) у Марины светлые волосы и зелёные глаза     Б) Андрей носит очки, у него плохое зрение В) Сережа быстро устает во время тренировок    Г) для Васи важно, чтобы его уважали   11.Верны ли следующие суждения о глобальных проблемах?   А) Глобальные проблемы угрожают существованию человечества как биологического вида. Б) Глобальные проблемы не могут быть решены в отдельных странах, регионах мира.   1) верно только А                              2) верно только Б 3) верны оба суждения                     4) оба суждения неверны   </vt:lpstr>
      <vt:lpstr>12.Верны ли следующие суждения о личности?   А) Личность проявляется в физических качествах и особенностях человека. Б) Формирование личности происходит в течение всей жизни человека.   1) верно только А                              2) верно только Б 3) верны оба суждения                     4) оба суждения неверны   13.Верны ли следующие суждения о сферах общественной жизни?   А) Экономическая сфера регулирует организацию государственной власти. Б) Экономическая сфера обеспечивает удовлетворение материальных потребностей общества.   1) верно только А                              2) верно только Б 3) верны оба суждения                     4) оба суждения неверны   </vt:lpstr>
      <vt:lpstr> В стране социологической службой был проведен опрос совершеннолетних граждан. Им задавался вопрос: «Какой фактор Вы считаете основным в формировании личности?» Результаты опроса представлены в диаграмме.       Проанализируйте данные диаграммы. Найдите в приведенном списке выводы, которые можно сделать на основе диаграммы, и выпишите буквы, под которыми они указаны: А) Относительное большинство опрошенных считают, что семья – основной фактор формирования личности. Б) Наибольшее число опрошенных отмечали ведущую роль школы. В) Почти четверть опрошенных затруднились ответить на поставленный вопрос. Г) Минимальное число опрошенных отмечали влияние социального окружения. Д) Опрошенные считают, что школа является более важным фактором в становлении личности, чем природные задатки. </vt:lpstr>
      <vt:lpstr>15.К социальным потребностям относится потребность человека в:  А) общении                            Б) отдыхе В) питании                             Г) красоте   16.К. – небольшой островок, оторванный от цивилизации. Его жители собирают плоды, ловят рыбу, сами изготавливают себе одежду и домашнюю утварь. Они живут большими семьями, главами которых являются старшие мужчины. Распоряжение главы семьи является обязательным для домочадцев. К какому типу относится общество К.? А) традиционному                Б) индустриальному В) информационному           Г) постиндустриальному   17.Характерной чертой постиндустриального общества является:                   А) расширение промышленного производства;         Б) замедление темпов развития;                                                                   В) создание массовой культуры;                                  Г) использование компьютерных технологий</vt:lpstr>
      <vt:lpstr>18.Анна Петровна активный и творческий человек. Она выступила инициатором проведения субботника в своем дворе. Это характеризует её как: А) личность                                              Б) администратора В) интеллигентного человека                 Г) профессионала   19.Проведение очередных выборов депутатов парламента в первую очередь относится к сфере общества: А) экономической                                 Б) социальной В) политической                                    Г) духовной   20.Глобальная экологическая проблема выражается в: А) организации заповедников и заказников       Б) распространении наркомании и алкоголизма В) истощении природных ресурсов                     Г) угрозе новой мировой войны   </vt:lpstr>
      <vt:lpstr>21.Что отличает человека от животного: А) наличие физиологических потребностей         Б) забота о потомстве В) способность к сознательной деятельности      Г) приспособление к природной среде   22.В стране В. активно развиваются наукоемкие производства, произошли революционные изменения в сфере массовых коммуникаций. На производстве и в быту применяются компьютеры, робототехника. Уровень образованности населения очень высок. К какому типу относится общество В.? А) традиционному                          Б) индустриальному В) аграрному                                   Г) информационному </vt:lpstr>
      <vt:lpstr>23.Семиклассница  Юля интересуется музыкой. Она много занимается в музыкальной школе, принимает участие в художественной самодеятельности, поет, играет на гитаре. Как можно назвать качества Юлии, проявляющиеся в этой деятельности: А) гениальность                             Б) талант В)способности                               Г) задатки   24.Что характеризует человека как личность: А) тип темперамента                                         Б) черты внешнего облика В) принадлежность к определенной расе       Г) умение общаться с другими людьми   25.Верны ли следующие суждения о глобальных проблемах?   А) Глобальными называют проблемы, затрагивающие людей всего мира. Б) Глобальные проблемы создали угрозу дальнейшему существованию человечества.   1) верно только А                              2) верно только Б 3) верны оба суждения                     4) оба суждения неверны   </vt:lpstr>
      <vt:lpstr>26.Верны ли следующие суждения о личности?   А) Личность формируется во взаимодействии с другими людьми. Б) Личность формируется на протяжении всей жизни человека.   1) верно только А                              2) верно только Б 3) верны оба суждения                     4) оба суждения неверны   27.Верны ли следующие суждения о сферах общественной жизни?   А) К духовной сфере жизни общества относятся моральные нормы. Б) К духовной сфере общества относятся образовательные учреждения.   1) верно только А                              2) верно только Б 3) верны оба суждения                     4) оба суждения неверны </vt:lpstr>
    </vt:vector>
  </TitlesOfParts>
  <Manager/>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2011-05-02T13:00:50Z</dcterms:created>
  <dcterms:modified xsi:type="dcterms:W3CDTF">2011-05-02T13:34:21Z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TC103626421049</vt:lpwstr>
  </property>
</Properties>
</file>